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15"/>
  </p:notesMasterIdLst>
  <p:sldIdLst>
    <p:sldId id="324" r:id="rId2"/>
    <p:sldId id="334" r:id="rId3"/>
    <p:sldId id="331" r:id="rId4"/>
    <p:sldId id="347" r:id="rId5"/>
    <p:sldId id="349" r:id="rId6"/>
    <p:sldId id="350" r:id="rId7"/>
    <p:sldId id="340" r:id="rId8"/>
    <p:sldId id="341" r:id="rId9"/>
    <p:sldId id="337" r:id="rId10"/>
    <p:sldId id="323" r:id="rId11"/>
    <p:sldId id="342" r:id="rId12"/>
    <p:sldId id="343" r:id="rId13"/>
    <p:sldId id="329" r:id="rId1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User" initials="U" lastIdx="2"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818B4"/>
    <a:srgbClr val="FFFF00"/>
    <a:srgbClr val="FFFFCC"/>
    <a:srgbClr val="FFFFFF"/>
    <a:srgbClr val="FF0066"/>
    <a:srgbClr val="FF9900"/>
    <a:srgbClr val="732791"/>
    <a:srgbClr val="FFFF99"/>
    <a:srgbClr val="00FFFF"/>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2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D20E121-C34E-4B88-949D-9162E1AB2BBA}" type="datetimeFigureOut">
              <a:rPr lang="ru-RU" smtClean="0"/>
              <a:pPr/>
              <a:t>13.08.2020</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341226-3E94-484D-8B36-02C693E20125}" type="slidenum">
              <a:rPr lang="ru-RU" smtClean="0"/>
              <a:pPr/>
              <a:t>‹#›</a:t>
            </a:fld>
            <a:endParaRPr lang="ru-RU"/>
          </a:p>
        </p:txBody>
      </p:sp>
    </p:spTree>
    <p:extLst>
      <p:ext uri="{BB962C8B-B14F-4D97-AF65-F5344CB8AC3E}">
        <p14:creationId xmlns:p14="http://schemas.microsoft.com/office/powerpoint/2010/main" val="31715000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14400" y="2130428"/>
            <a:ext cx="103632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877EC3A0-B79E-4BE1-859F-97C901502B04}" type="datetimeFigureOut">
              <a:rPr lang="ru-RU" smtClean="0"/>
              <a:pPr/>
              <a:t>13.08.2020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B1D2639-076B-4CF0-9041-B573A585C259}" type="slidenum">
              <a:rPr lang="ru-RU" smtClean="0"/>
              <a:pPr/>
              <a:t>‹#›</a:t>
            </a:fld>
            <a:endParaRPr lang="ru-RU"/>
          </a:p>
        </p:txBody>
      </p:sp>
    </p:spTree>
    <p:extLst>
      <p:ext uri="{BB962C8B-B14F-4D97-AF65-F5344CB8AC3E}">
        <p14:creationId xmlns:p14="http://schemas.microsoft.com/office/powerpoint/2010/main" val="2631960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77EC3A0-B79E-4BE1-859F-97C901502B04}" type="datetimeFigureOut">
              <a:rPr lang="ru-RU" smtClean="0"/>
              <a:pPr/>
              <a:t>13.08.2020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B1D2639-076B-4CF0-9041-B573A585C259}" type="slidenum">
              <a:rPr lang="ru-RU" smtClean="0"/>
              <a:pPr/>
              <a:t>‹#›</a:t>
            </a:fld>
            <a:endParaRPr lang="ru-RU"/>
          </a:p>
        </p:txBody>
      </p:sp>
    </p:spTree>
    <p:extLst>
      <p:ext uri="{BB962C8B-B14F-4D97-AF65-F5344CB8AC3E}">
        <p14:creationId xmlns:p14="http://schemas.microsoft.com/office/powerpoint/2010/main" val="260226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63084" y="4406903"/>
            <a:ext cx="103632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877EC3A0-B79E-4BE1-859F-97C901502B04}" type="datetimeFigureOut">
              <a:rPr lang="ru-RU" smtClean="0"/>
              <a:pPr/>
              <a:t>13.08.2020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B1D2639-076B-4CF0-9041-B573A585C259}" type="slidenum">
              <a:rPr lang="ru-RU" smtClean="0"/>
              <a:pPr/>
              <a:t>‹#›</a:t>
            </a:fld>
            <a:endParaRPr lang="ru-RU"/>
          </a:p>
        </p:txBody>
      </p:sp>
    </p:spTree>
    <p:extLst>
      <p:ext uri="{BB962C8B-B14F-4D97-AF65-F5344CB8AC3E}">
        <p14:creationId xmlns:p14="http://schemas.microsoft.com/office/powerpoint/2010/main" val="14676100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12800" y="1600203"/>
            <a:ext cx="7213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8229600" y="1600203"/>
            <a:ext cx="7213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877EC3A0-B79E-4BE1-859F-97C901502B04}" type="datetimeFigureOut">
              <a:rPr lang="ru-RU" smtClean="0"/>
              <a:pPr/>
              <a:t>13.08.2020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B1D2639-076B-4CF0-9041-B573A585C259}" type="slidenum">
              <a:rPr lang="ru-RU" smtClean="0"/>
              <a:pPr/>
              <a:t>‹#›</a:t>
            </a:fld>
            <a:endParaRPr lang="ru-RU"/>
          </a:p>
        </p:txBody>
      </p:sp>
    </p:spTree>
    <p:extLst>
      <p:ext uri="{BB962C8B-B14F-4D97-AF65-F5344CB8AC3E}">
        <p14:creationId xmlns:p14="http://schemas.microsoft.com/office/powerpoint/2010/main" val="16726499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9336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877EC3A0-B79E-4BE1-859F-97C901502B04}" type="datetimeFigureOut">
              <a:rPr lang="ru-RU" smtClean="0"/>
              <a:pPr/>
              <a:t>13.08.2020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B1D2639-076B-4CF0-9041-B573A585C259}" type="slidenum">
              <a:rPr lang="ru-RU" smtClean="0"/>
              <a:pPr/>
              <a:t>‹#›</a:t>
            </a:fld>
            <a:endParaRPr lang="ru-RU"/>
          </a:p>
        </p:txBody>
      </p:sp>
    </p:spTree>
    <p:extLst>
      <p:ext uri="{BB962C8B-B14F-4D97-AF65-F5344CB8AC3E}">
        <p14:creationId xmlns:p14="http://schemas.microsoft.com/office/powerpoint/2010/main" val="2597823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877EC3A0-B79E-4BE1-859F-97C901502B04}" type="datetimeFigureOut">
              <a:rPr lang="ru-RU" smtClean="0"/>
              <a:pPr/>
              <a:t>13.08.2020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4B1D2639-076B-4CF0-9041-B573A585C259}" type="slidenum">
              <a:rPr lang="ru-RU" smtClean="0"/>
              <a:pPr/>
              <a:t>‹#›</a:t>
            </a:fld>
            <a:endParaRPr lang="ru-RU"/>
          </a:p>
        </p:txBody>
      </p:sp>
    </p:spTree>
    <p:extLst>
      <p:ext uri="{BB962C8B-B14F-4D97-AF65-F5344CB8AC3E}">
        <p14:creationId xmlns:p14="http://schemas.microsoft.com/office/powerpoint/2010/main" val="33737085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877EC3A0-B79E-4BE1-859F-97C901502B04}" type="datetimeFigureOut">
              <a:rPr lang="ru-RU" smtClean="0"/>
              <a:pPr/>
              <a:t>13.08.2020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4B1D2639-076B-4CF0-9041-B573A585C259}" type="slidenum">
              <a:rPr lang="ru-RU" smtClean="0"/>
              <a:pPr/>
              <a:t>‹#›</a:t>
            </a:fld>
            <a:endParaRPr lang="ru-RU"/>
          </a:p>
        </p:txBody>
      </p:sp>
    </p:spTree>
    <p:extLst>
      <p:ext uri="{BB962C8B-B14F-4D97-AF65-F5344CB8AC3E}">
        <p14:creationId xmlns:p14="http://schemas.microsoft.com/office/powerpoint/2010/main" val="33684012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2" y="273050"/>
            <a:ext cx="4011084"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877EC3A0-B79E-4BE1-859F-97C901502B04}" type="datetimeFigureOut">
              <a:rPr lang="ru-RU" smtClean="0"/>
              <a:pPr/>
              <a:t>13.08.2020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B1D2639-076B-4CF0-9041-B573A585C259}" type="slidenum">
              <a:rPr lang="ru-RU" smtClean="0"/>
              <a:pPr/>
              <a:t>‹#›</a:t>
            </a:fld>
            <a:endParaRPr lang="ru-RU"/>
          </a:p>
        </p:txBody>
      </p:sp>
    </p:spTree>
    <p:extLst>
      <p:ext uri="{BB962C8B-B14F-4D97-AF65-F5344CB8AC3E}">
        <p14:creationId xmlns:p14="http://schemas.microsoft.com/office/powerpoint/2010/main" val="37220845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89717" y="4800600"/>
            <a:ext cx="73152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877EC3A0-B79E-4BE1-859F-97C901502B04}" type="datetimeFigureOut">
              <a:rPr lang="ru-RU" smtClean="0"/>
              <a:pPr/>
              <a:t>13.08.2020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B1D2639-076B-4CF0-9041-B573A585C259}" type="slidenum">
              <a:rPr lang="ru-RU" smtClean="0"/>
              <a:pPr/>
              <a:t>‹#›</a:t>
            </a:fld>
            <a:endParaRPr lang="ru-RU"/>
          </a:p>
        </p:txBody>
      </p:sp>
    </p:spTree>
    <p:extLst>
      <p:ext uri="{BB962C8B-B14F-4D97-AF65-F5344CB8AC3E}">
        <p14:creationId xmlns:p14="http://schemas.microsoft.com/office/powerpoint/2010/main" val="31578580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77EC3A0-B79E-4BE1-859F-97C901502B04}" type="datetimeFigureOut">
              <a:rPr lang="ru-RU" smtClean="0"/>
              <a:pPr/>
              <a:t>13.08.2020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B1D2639-076B-4CF0-9041-B573A585C259}" type="slidenum">
              <a:rPr lang="ru-RU" smtClean="0"/>
              <a:pPr/>
              <a:t>‹#›</a:t>
            </a:fld>
            <a:endParaRPr lang="ru-RU"/>
          </a:p>
        </p:txBody>
      </p:sp>
    </p:spTree>
    <p:extLst>
      <p:ext uri="{BB962C8B-B14F-4D97-AF65-F5344CB8AC3E}">
        <p14:creationId xmlns:p14="http://schemas.microsoft.com/office/powerpoint/2010/main" val="23916342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11785600" y="274641"/>
            <a:ext cx="36576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12800" y="274641"/>
            <a:ext cx="10769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77EC3A0-B79E-4BE1-859F-97C901502B04}" type="datetimeFigureOut">
              <a:rPr lang="ru-RU" smtClean="0"/>
              <a:pPr/>
              <a:t>13.08.2020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B1D2639-076B-4CF0-9041-B573A585C259}" type="slidenum">
              <a:rPr lang="ru-RU" smtClean="0"/>
              <a:pPr/>
              <a:t>‹#›</a:t>
            </a:fld>
            <a:endParaRPr lang="ru-RU"/>
          </a:p>
        </p:txBody>
      </p:sp>
    </p:spTree>
    <p:extLst>
      <p:ext uri="{BB962C8B-B14F-4D97-AF65-F5344CB8AC3E}">
        <p14:creationId xmlns:p14="http://schemas.microsoft.com/office/powerpoint/2010/main" val="30916334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7000">
              <a:schemeClr val="accent1">
                <a:lumMod val="5000"/>
                <a:lumOff val="95000"/>
              </a:schemeClr>
            </a:gs>
            <a:gs pos="100000">
              <a:schemeClr val="accent1">
                <a:lumMod val="45000"/>
                <a:lumOff val="55000"/>
              </a:schemeClr>
            </a:gs>
            <a:gs pos="100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609600" y="1600203"/>
            <a:ext cx="109728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7EC3A0-B79E-4BE1-859F-97C901502B04}" type="datetimeFigureOut">
              <a:rPr lang="ru-RU" smtClean="0"/>
              <a:pPr/>
              <a:t>13.08.2020</a:t>
            </a:fld>
            <a:endParaRPr lang="ru-RU"/>
          </a:p>
        </p:txBody>
      </p:sp>
      <p:sp>
        <p:nvSpPr>
          <p:cNvPr id="5" name="Нижний колонтитул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1D2639-076B-4CF0-9041-B573A585C259}" type="slidenum">
              <a:rPr lang="ru-RU" smtClean="0"/>
              <a:pPr/>
              <a:t>‹#›</a:t>
            </a:fld>
            <a:endParaRPr lang="ru-RU"/>
          </a:p>
        </p:txBody>
      </p:sp>
    </p:spTree>
    <p:extLst>
      <p:ext uri="{BB962C8B-B14F-4D97-AF65-F5344CB8AC3E}">
        <p14:creationId xmlns:p14="http://schemas.microsoft.com/office/powerpoint/2010/main" val="2044286105"/>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Rectangle 3"/>
          <p:cNvSpPr>
            <a:spLocks noChangeArrowheads="1"/>
          </p:cNvSpPr>
          <p:nvPr/>
        </p:nvSpPr>
        <p:spPr bwMode="auto">
          <a:xfrm>
            <a:off x="967154" y="2992211"/>
            <a:ext cx="10234246" cy="1046389"/>
          </a:xfrm>
          <a:prstGeom prst="rect">
            <a:avLst/>
          </a:prstGeom>
          <a:noFill/>
          <a:ln>
            <a:noFill/>
          </a:ln>
          <a:effectLst/>
        </p:spPr>
        <p:txBody>
          <a:bodyPr lIns="109138" tIns="54571" rIns="109138" bIns="54571"/>
          <a:lstStyle>
            <a:lvl1pPr defTabSz="1308100">
              <a:defRPr sz="2400" baseline="-25000">
                <a:solidFill>
                  <a:schemeClr val="tx1"/>
                </a:solidFill>
                <a:latin typeface="Arial" panose="020B0604020202020204" pitchFamily="34" charset="0"/>
              </a:defRPr>
            </a:lvl1pPr>
            <a:lvl2pPr marL="742950" indent="-285750" defTabSz="1308100">
              <a:defRPr sz="2400" baseline="-25000">
                <a:solidFill>
                  <a:schemeClr val="tx1"/>
                </a:solidFill>
                <a:latin typeface="Arial" panose="020B0604020202020204" pitchFamily="34" charset="0"/>
              </a:defRPr>
            </a:lvl2pPr>
            <a:lvl3pPr marL="1143000" indent="-228600" defTabSz="1308100">
              <a:defRPr sz="2400" baseline="-25000">
                <a:solidFill>
                  <a:schemeClr val="tx1"/>
                </a:solidFill>
                <a:latin typeface="Arial" panose="020B0604020202020204" pitchFamily="34" charset="0"/>
              </a:defRPr>
            </a:lvl3pPr>
            <a:lvl4pPr marL="1600200" indent="-228600" defTabSz="1308100">
              <a:defRPr sz="2400" baseline="-25000">
                <a:solidFill>
                  <a:schemeClr val="tx1"/>
                </a:solidFill>
                <a:latin typeface="Arial" panose="020B0604020202020204" pitchFamily="34" charset="0"/>
              </a:defRPr>
            </a:lvl4pPr>
            <a:lvl5pPr marL="2057400" indent="-228600" defTabSz="1308100">
              <a:defRPr sz="2400" baseline="-25000">
                <a:solidFill>
                  <a:schemeClr val="tx1"/>
                </a:solidFill>
                <a:latin typeface="Arial" panose="020B0604020202020204" pitchFamily="34" charset="0"/>
              </a:defRPr>
            </a:lvl5pPr>
            <a:lvl6pPr marL="2514600" indent="-228600" defTabSz="1308100" eaLnBrk="0" fontAlgn="base" hangingPunct="0">
              <a:spcBef>
                <a:spcPct val="0"/>
              </a:spcBef>
              <a:spcAft>
                <a:spcPct val="0"/>
              </a:spcAft>
              <a:defRPr sz="2400" baseline="-25000">
                <a:solidFill>
                  <a:schemeClr val="tx1"/>
                </a:solidFill>
                <a:latin typeface="Arial" panose="020B0604020202020204" pitchFamily="34" charset="0"/>
              </a:defRPr>
            </a:lvl6pPr>
            <a:lvl7pPr marL="2971800" indent="-228600" defTabSz="1308100" eaLnBrk="0" fontAlgn="base" hangingPunct="0">
              <a:spcBef>
                <a:spcPct val="0"/>
              </a:spcBef>
              <a:spcAft>
                <a:spcPct val="0"/>
              </a:spcAft>
              <a:defRPr sz="2400" baseline="-25000">
                <a:solidFill>
                  <a:schemeClr val="tx1"/>
                </a:solidFill>
                <a:latin typeface="Arial" panose="020B0604020202020204" pitchFamily="34" charset="0"/>
              </a:defRPr>
            </a:lvl7pPr>
            <a:lvl8pPr marL="3429000" indent="-228600" defTabSz="1308100" eaLnBrk="0" fontAlgn="base" hangingPunct="0">
              <a:spcBef>
                <a:spcPct val="0"/>
              </a:spcBef>
              <a:spcAft>
                <a:spcPct val="0"/>
              </a:spcAft>
              <a:defRPr sz="2400" baseline="-25000">
                <a:solidFill>
                  <a:schemeClr val="tx1"/>
                </a:solidFill>
                <a:latin typeface="Arial" panose="020B0604020202020204" pitchFamily="34" charset="0"/>
              </a:defRPr>
            </a:lvl8pPr>
            <a:lvl9pPr marL="3886200" indent="-228600" defTabSz="1308100" eaLnBrk="0" fontAlgn="base" hangingPunct="0">
              <a:spcBef>
                <a:spcPct val="0"/>
              </a:spcBef>
              <a:spcAft>
                <a:spcPct val="0"/>
              </a:spcAft>
              <a:defRPr sz="2400" baseline="-25000">
                <a:solidFill>
                  <a:schemeClr val="tx1"/>
                </a:solidFill>
                <a:latin typeface="Arial" panose="020B0604020202020204" pitchFamily="34" charset="0"/>
              </a:defRPr>
            </a:lvl9pPr>
          </a:lstStyle>
          <a:p>
            <a:pPr algn="ctr"/>
            <a:r>
              <a:rPr lang="uz-Cyrl-UZ" sz="3600" b="1" dirty="0" smtClean="0">
                <a:solidFill>
                  <a:srgbClr val="1818B4"/>
                </a:solidFill>
                <a:latin typeface="Times New Roman" pitchFamily="18" charset="0"/>
                <a:cs typeface="Times New Roman" pitchFamily="18" charset="0"/>
              </a:rPr>
              <a:t>“</a:t>
            </a:r>
            <a:r>
              <a:rPr lang="uz-Cyrl-UZ" sz="3600" b="1" dirty="0" smtClean="0">
                <a:solidFill>
                  <a:srgbClr val="1818B4"/>
                </a:solidFill>
              </a:rPr>
              <a:t>OQ FONDA OQ BUMLARDAN TASHKIL TOPGAN NATRMORT ISHLASH</a:t>
            </a:r>
            <a:r>
              <a:rPr lang="uz-Cyrl-UZ" sz="3600" b="1" dirty="0" smtClean="0">
                <a:solidFill>
                  <a:srgbClr val="1818B4"/>
                </a:solidFill>
                <a:latin typeface="Times New Roman" pitchFamily="18" charset="0"/>
                <a:cs typeface="Times New Roman" pitchFamily="18" charset="0"/>
              </a:rPr>
              <a:t>” </a:t>
            </a:r>
            <a:r>
              <a:rPr lang="uz-Cyrl-UZ" sz="3600" b="1" dirty="0">
                <a:solidFill>
                  <a:srgbClr val="1818B4"/>
                </a:solidFill>
              </a:rPr>
              <a:t>mavzusidagi taqdimoti</a:t>
            </a:r>
            <a:endParaRPr lang="ru-RU" sz="3600" b="1" dirty="0">
              <a:solidFill>
                <a:srgbClr val="1818B4"/>
              </a:solidFill>
              <a:effectLst>
                <a:outerShdw blurRad="38100" dist="38100" dir="2700000" algn="tl">
                  <a:srgbClr val="FFFFFF"/>
                </a:outerShdw>
              </a:effectLst>
              <a:latin typeface="Times New Roman" pitchFamily="18" charset="0"/>
              <a:cs typeface="Times New Roman" pitchFamily="18" charset="0"/>
            </a:endParaRPr>
          </a:p>
        </p:txBody>
      </p:sp>
      <p:sp>
        <p:nvSpPr>
          <p:cNvPr id="10" name="Rectangle 3"/>
          <p:cNvSpPr>
            <a:spLocks noChangeArrowheads="1"/>
          </p:cNvSpPr>
          <p:nvPr/>
        </p:nvSpPr>
        <p:spPr bwMode="auto">
          <a:xfrm>
            <a:off x="5497300" y="5932714"/>
            <a:ext cx="5018299"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9138" tIns="54571" rIns="109138" bIns="54571"/>
          <a:lstStyle>
            <a:lvl1pPr defTabSz="1308100">
              <a:defRPr sz="2400" baseline="-25000">
                <a:solidFill>
                  <a:schemeClr val="tx1"/>
                </a:solidFill>
                <a:latin typeface="Arial" panose="020B0604020202020204" pitchFamily="34" charset="0"/>
              </a:defRPr>
            </a:lvl1pPr>
            <a:lvl2pPr marL="742950" indent="-285750" defTabSz="1308100">
              <a:defRPr sz="2400" baseline="-25000">
                <a:solidFill>
                  <a:schemeClr val="tx1"/>
                </a:solidFill>
                <a:latin typeface="Arial" panose="020B0604020202020204" pitchFamily="34" charset="0"/>
              </a:defRPr>
            </a:lvl2pPr>
            <a:lvl3pPr marL="1143000" indent="-228600" defTabSz="1308100">
              <a:defRPr sz="2400" baseline="-25000">
                <a:solidFill>
                  <a:schemeClr val="tx1"/>
                </a:solidFill>
                <a:latin typeface="Arial" panose="020B0604020202020204" pitchFamily="34" charset="0"/>
              </a:defRPr>
            </a:lvl3pPr>
            <a:lvl4pPr marL="1600200" indent="-228600" defTabSz="1308100">
              <a:defRPr sz="2400" baseline="-25000">
                <a:solidFill>
                  <a:schemeClr val="tx1"/>
                </a:solidFill>
                <a:latin typeface="Arial" panose="020B0604020202020204" pitchFamily="34" charset="0"/>
              </a:defRPr>
            </a:lvl4pPr>
            <a:lvl5pPr marL="2057400" indent="-228600" defTabSz="1308100">
              <a:defRPr sz="2400" baseline="-25000">
                <a:solidFill>
                  <a:schemeClr val="tx1"/>
                </a:solidFill>
                <a:latin typeface="Arial" panose="020B0604020202020204" pitchFamily="34" charset="0"/>
              </a:defRPr>
            </a:lvl5pPr>
            <a:lvl6pPr marL="2514600" indent="-228600" defTabSz="1308100" eaLnBrk="0" fontAlgn="base" hangingPunct="0">
              <a:spcBef>
                <a:spcPct val="0"/>
              </a:spcBef>
              <a:spcAft>
                <a:spcPct val="0"/>
              </a:spcAft>
              <a:defRPr sz="2400" baseline="-25000">
                <a:solidFill>
                  <a:schemeClr val="tx1"/>
                </a:solidFill>
                <a:latin typeface="Arial" panose="020B0604020202020204" pitchFamily="34" charset="0"/>
              </a:defRPr>
            </a:lvl6pPr>
            <a:lvl7pPr marL="2971800" indent="-228600" defTabSz="1308100" eaLnBrk="0" fontAlgn="base" hangingPunct="0">
              <a:spcBef>
                <a:spcPct val="0"/>
              </a:spcBef>
              <a:spcAft>
                <a:spcPct val="0"/>
              </a:spcAft>
              <a:defRPr sz="2400" baseline="-25000">
                <a:solidFill>
                  <a:schemeClr val="tx1"/>
                </a:solidFill>
                <a:latin typeface="Arial" panose="020B0604020202020204" pitchFamily="34" charset="0"/>
              </a:defRPr>
            </a:lvl7pPr>
            <a:lvl8pPr marL="3429000" indent="-228600" defTabSz="1308100" eaLnBrk="0" fontAlgn="base" hangingPunct="0">
              <a:spcBef>
                <a:spcPct val="0"/>
              </a:spcBef>
              <a:spcAft>
                <a:spcPct val="0"/>
              </a:spcAft>
              <a:defRPr sz="2400" baseline="-25000">
                <a:solidFill>
                  <a:schemeClr val="tx1"/>
                </a:solidFill>
                <a:latin typeface="Arial" panose="020B0604020202020204" pitchFamily="34" charset="0"/>
              </a:defRPr>
            </a:lvl8pPr>
            <a:lvl9pPr marL="3886200" indent="-228600" defTabSz="1308100" eaLnBrk="0" fontAlgn="base" hangingPunct="0">
              <a:spcBef>
                <a:spcPct val="0"/>
              </a:spcBef>
              <a:spcAft>
                <a:spcPct val="0"/>
              </a:spcAft>
              <a:defRPr sz="2400" baseline="-25000">
                <a:solidFill>
                  <a:schemeClr val="tx1"/>
                </a:solidFill>
                <a:latin typeface="Arial" panose="020B0604020202020204" pitchFamily="34" charset="0"/>
              </a:defRPr>
            </a:lvl9pPr>
          </a:lstStyle>
          <a:p>
            <a:pPr algn="ctr">
              <a:spcBef>
                <a:spcPct val="20000"/>
              </a:spcBef>
              <a:buClr>
                <a:schemeClr val="accent1"/>
              </a:buClr>
              <a:buFont typeface="Symbol" panose="05050102010706020507" pitchFamily="18" charset="2"/>
              <a:buNone/>
            </a:pPr>
            <a:r>
              <a:rPr lang="uz-Cyrl-UZ" sz="3200" b="1" dirty="0">
                <a:solidFill>
                  <a:srgbClr val="FFFFCC"/>
                </a:solidFill>
              </a:rPr>
              <a:t>Tuzuvchi: 	N.Jumaboyev</a:t>
            </a:r>
            <a:endParaRPr lang="uz-Cyrl-UZ" sz="3200" b="1" dirty="0">
              <a:solidFill>
                <a:srgbClr val="FFFFCC"/>
              </a:solidFill>
              <a:latin typeface="Times New Roman" pitchFamily="18" charset="0"/>
              <a:cs typeface="Times New Roman" pitchFamily="18" charset="0"/>
            </a:endParaRPr>
          </a:p>
        </p:txBody>
      </p:sp>
      <p:sp>
        <p:nvSpPr>
          <p:cNvPr id="11" name="Прямоугольник 1"/>
          <p:cNvSpPr>
            <a:spLocks noChangeArrowheads="1"/>
          </p:cNvSpPr>
          <p:nvPr/>
        </p:nvSpPr>
        <p:spPr bwMode="auto">
          <a:xfrm>
            <a:off x="1702190" y="743230"/>
            <a:ext cx="84582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aseline="-25000">
                <a:solidFill>
                  <a:schemeClr val="tx1"/>
                </a:solidFill>
                <a:latin typeface="Arial" panose="020B0604020202020204" pitchFamily="34" charset="0"/>
              </a:defRPr>
            </a:lvl1pPr>
            <a:lvl2pPr marL="742950" indent="-285750">
              <a:defRPr sz="2400" baseline="-25000">
                <a:solidFill>
                  <a:schemeClr val="tx1"/>
                </a:solidFill>
                <a:latin typeface="Arial" panose="020B0604020202020204" pitchFamily="34" charset="0"/>
              </a:defRPr>
            </a:lvl2pPr>
            <a:lvl3pPr marL="1143000" indent="-228600">
              <a:defRPr sz="2400" baseline="-25000">
                <a:solidFill>
                  <a:schemeClr val="tx1"/>
                </a:solidFill>
                <a:latin typeface="Arial" panose="020B0604020202020204" pitchFamily="34" charset="0"/>
              </a:defRPr>
            </a:lvl3pPr>
            <a:lvl4pPr marL="1600200" indent="-228600">
              <a:defRPr sz="2400" baseline="-25000">
                <a:solidFill>
                  <a:schemeClr val="tx1"/>
                </a:solidFill>
                <a:latin typeface="Arial" panose="020B0604020202020204" pitchFamily="34" charset="0"/>
              </a:defRPr>
            </a:lvl4pPr>
            <a:lvl5pPr marL="2057400" indent="-228600">
              <a:defRPr sz="2400" baseline="-25000">
                <a:solidFill>
                  <a:schemeClr val="tx1"/>
                </a:solidFill>
                <a:latin typeface="Arial" panose="020B0604020202020204" pitchFamily="34" charset="0"/>
              </a:defRPr>
            </a:lvl5pPr>
            <a:lvl6pPr marL="2514600" indent="-228600" eaLnBrk="0" fontAlgn="base" hangingPunct="0">
              <a:spcBef>
                <a:spcPct val="0"/>
              </a:spcBef>
              <a:spcAft>
                <a:spcPct val="0"/>
              </a:spcAft>
              <a:defRPr sz="2400" baseline="-25000">
                <a:solidFill>
                  <a:schemeClr val="tx1"/>
                </a:solidFill>
                <a:latin typeface="Arial" panose="020B0604020202020204" pitchFamily="34" charset="0"/>
              </a:defRPr>
            </a:lvl6pPr>
            <a:lvl7pPr marL="2971800" indent="-228600" eaLnBrk="0" fontAlgn="base" hangingPunct="0">
              <a:spcBef>
                <a:spcPct val="0"/>
              </a:spcBef>
              <a:spcAft>
                <a:spcPct val="0"/>
              </a:spcAft>
              <a:defRPr sz="2400" baseline="-25000">
                <a:solidFill>
                  <a:schemeClr val="tx1"/>
                </a:solidFill>
                <a:latin typeface="Arial" panose="020B0604020202020204" pitchFamily="34" charset="0"/>
              </a:defRPr>
            </a:lvl7pPr>
            <a:lvl8pPr marL="3429000" indent="-228600" eaLnBrk="0" fontAlgn="base" hangingPunct="0">
              <a:spcBef>
                <a:spcPct val="0"/>
              </a:spcBef>
              <a:spcAft>
                <a:spcPct val="0"/>
              </a:spcAft>
              <a:defRPr sz="2400" baseline="-25000">
                <a:solidFill>
                  <a:schemeClr val="tx1"/>
                </a:solidFill>
                <a:latin typeface="Arial" panose="020B0604020202020204" pitchFamily="34" charset="0"/>
              </a:defRPr>
            </a:lvl8pPr>
            <a:lvl9pPr marL="3886200" indent="-228600" eaLnBrk="0" fontAlgn="base" hangingPunct="0">
              <a:spcBef>
                <a:spcPct val="0"/>
              </a:spcBef>
              <a:spcAft>
                <a:spcPct val="0"/>
              </a:spcAft>
              <a:defRPr sz="2400" baseline="-25000">
                <a:solidFill>
                  <a:schemeClr val="tx1"/>
                </a:solidFill>
                <a:latin typeface="Arial" panose="020B0604020202020204" pitchFamily="34" charset="0"/>
              </a:defRPr>
            </a:lvl9pPr>
          </a:lstStyle>
          <a:p>
            <a:pPr algn="ctr"/>
            <a:r>
              <a:rPr lang="uz-Cyrl-UZ" b="1" dirty="0" smtClean="0">
                <a:solidFill>
                  <a:srgbClr val="FFFFFF"/>
                </a:solidFill>
              </a:rPr>
              <a:t>O’ZBEKISTON RESPUBLIKASI </a:t>
            </a:r>
            <a:endParaRPr lang="ru-RU" dirty="0" smtClean="0">
              <a:solidFill>
                <a:srgbClr val="FFFFFF"/>
              </a:solidFill>
            </a:endParaRPr>
          </a:p>
          <a:p>
            <a:pPr algn="ctr"/>
            <a:r>
              <a:rPr lang="uz-Cyrl-UZ" b="1" dirty="0" smtClean="0">
                <a:solidFill>
                  <a:srgbClr val="FFFFFF"/>
                </a:solidFill>
              </a:rPr>
              <a:t>OLIY VA O’RTA </a:t>
            </a:r>
            <a:r>
              <a:rPr lang="en-US" b="1" dirty="0" smtClean="0">
                <a:solidFill>
                  <a:srgbClr val="FFFFFF"/>
                </a:solidFill>
              </a:rPr>
              <a:t>MAXSUS </a:t>
            </a:r>
            <a:r>
              <a:rPr lang="uz-Cyrl-UZ" b="1" dirty="0" smtClean="0">
                <a:solidFill>
                  <a:srgbClr val="FFFFFF"/>
                </a:solidFill>
              </a:rPr>
              <a:t>TA’LIM VAZIRLIGI</a:t>
            </a:r>
            <a:endParaRPr lang="ru-RU" dirty="0" smtClean="0">
              <a:solidFill>
                <a:srgbClr val="FFFFFF"/>
              </a:solidFill>
            </a:endParaRPr>
          </a:p>
          <a:p>
            <a:pPr algn="ctr"/>
            <a:r>
              <a:rPr lang="uz-Cyrl-UZ" b="1" dirty="0" smtClean="0">
                <a:solidFill>
                  <a:srgbClr val="FFFFFF"/>
                </a:solidFill>
              </a:rPr>
              <a:t> </a:t>
            </a:r>
            <a:endParaRPr lang="ru-RU" dirty="0" smtClean="0">
              <a:solidFill>
                <a:srgbClr val="FFFFFF"/>
              </a:solidFill>
            </a:endParaRPr>
          </a:p>
          <a:p>
            <a:pPr algn="ctr"/>
            <a:r>
              <a:rPr lang="uz-Cyrl-UZ" b="1" dirty="0" smtClean="0">
                <a:solidFill>
                  <a:srgbClr val="FFFFFF"/>
                </a:solidFill>
              </a:rPr>
              <a:t>GULISTON DAVLAT UNIVERSITETI </a:t>
            </a:r>
            <a:endParaRPr lang="ru-RU" dirty="0" smtClean="0">
              <a:solidFill>
                <a:srgbClr val="FFFFFF"/>
              </a:solidFill>
            </a:endParaRPr>
          </a:p>
          <a:p>
            <a:pPr algn="ctr"/>
            <a:r>
              <a:rPr lang="uz-Cyrl-UZ" b="1" dirty="0" smtClean="0">
                <a:solidFill>
                  <a:srgbClr val="FFFFFF"/>
                </a:solidFill>
              </a:rPr>
              <a:t>SAN’ATSHUNOSLIK FAKULTETI </a:t>
            </a:r>
            <a:endParaRPr lang="ru-RU" dirty="0" smtClean="0">
              <a:solidFill>
                <a:srgbClr val="FFFFFF"/>
              </a:solidFill>
            </a:endParaRPr>
          </a:p>
          <a:p>
            <a:pPr algn="ctr"/>
            <a:r>
              <a:rPr lang="uz-Cyrl-UZ" b="1" dirty="0" smtClean="0">
                <a:solidFill>
                  <a:srgbClr val="FFFFFF"/>
                </a:solidFill>
              </a:rPr>
              <a:t>TASVIRIY SAN’AT VA MUHANDISLIK GRAFIKASI KAFEDRASI</a:t>
            </a:r>
            <a:r>
              <a:rPr lang="uz-Cyrl-UZ" b="1" dirty="0" smtClean="0">
                <a:solidFill>
                  <a:srgbClr val="FFFFFF"/>
                </a:solidFill>
                <a:latin typeface="Times New Roman" pitchFamily="18" charset="0"/>
                <a:cs typeface="Times New Roman" pitchFamily="18" charset="0"/>
              </a:rPr>
              <a:t> </a:t>
            </a:r>
            <a:endParaRPr lang="uz-Cyrl-UZ" dirty="0">
              <a:solidFill>
                <a:srgbClr val="FFFFFF"/>
              </a:solidFill>
              <a:latin typeface="Times New Roman" pitchFamily="18" charset="0"/>
              <a:ea typeface="Malgun Gothic" panose="020B0503020000020004" pitchFamily="34" charset="-127"/>
              <a:cs typeface="Times New Roman" pitchFamily="18" charset="0"/>
            </a:endParaRPr>
          </a:p>
        </p:txBody>
      </p:sp>
    </p:spTree>
    <p:extLst>
      <p:ext uri="{BB962C8B-B14F-4D97-AF65-F5344CB8AC3E}">
        <p14:creationId xmlns:p14="http://schemas.microsoft.com/office/powerpoint/2010/main" val="353952267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7"/>
            <a:ext cx="10972800" cy="5864905"/>
          </a:xfrm>
        </p:spPr>
        <p:txBody>
          <a:bodyPr>
            <a:noAutofit/>
          </a:bodyPr>
          <a:lstStyle/>
          <a:p>
            <a:pPr algn="l"/>
            <a:r>
              <a:rPr lang="uz-Cyrl-UZ" sz="2000" b="1" dirty="0">
                <a:latin typeface="Times New Roman" pitchFamily="18" charset="0"/>
                <a:cs typeface="Times New Roman" pitchFamily="18" charset="0"/>
              </a:rPr>
              <a:t>	</a:t>
            </a:r>
            <a:r>
              <a:rPr lang="uz-Cyrl-UZ" sz="2000" b="1" dirty="0" smtClean="0">
                <a:solidFill>
                  <a:srgbClr val="C00000"/>
                </a:solidFill>
              </a:rPr>
              <a:t>Rangtasvir </a:t>
            </a:r>
            <a:r>
              <a:rPr lang="uz-Cyrl-UZ" sz="2000" b="1" dirty="0">
                <a:solidFill>
                  <a:srgbClr val="C00000"/>
                </a:solidFill>
              </a:rPr>
              <a:t>fani o’quv dasturining qisqacha </a:t>
            </a:r>
            <a:r>
              <a:rPr lang="uz-Cyrl-UZ" sz="2000" b="1" dirty="0" smtClean="0">
                <a:solidFill>
                  <a:srgbClr val="C00000"/>
                </a:solidFill>
              </a:rPr>
              <a:t>tavsifi</a:t>
            </a:r>
            <a:r>
              <a:rPr lang="uz-Cyrl-UZ" sz="2000" b="1" dirty="0" smtClean="0"/>
              <a:t> </a:t>
            </a:r>
            <a:r>
              <a:rPr lang="uz-Cyrl-UZ" sz="2000" b="1" dirty="0"/>
              <a:t/>
            </a:r>
            <a:br>
              <a:rPr lang="uz-Cyrl-UZ" sz="2000" b="1" dirty="0"/>
            </a:br>
            <a:r>
              <a:rPr lang="uz-Cyrl-UZ" sz="2000" b="1" dirty="0"/>
              <a:t>	Rangtasvir – barcha tasviriy san’at turlarining; rangtasvir, dekorativ amaliy san’at, grafika, haykaltaroshlikning asosi sifatida bo’lajak pedagog rassomlarga borliqni ko’rib-kuzatib to’g’ri tasvirlash, borliqni idrok etish, qo’l, ong va sezgi organlarini shakllantirish hamda bo’lajak rassom o’qituvchilarini tasviriy san’atni mukammal o’rgatishni maqsad qilib qo’yadi. Rangtasvir faninig asosiy vazifasi boshqa kasbiy fanlari qatorida bo’lajak tasviriy san’at o’qituvchisini tayyorlashda asosiy mezon hisoblanib, u talabalarga amaliy mashg’ulotlar orqali olib boriladi. Rangtasvirning tasviriy san’atda tutgan o’rni:</a:t>
            </a:r>
            <a:br>
              <a:rPr lang="uz-Cyrl-UZ" sz="2000" b="1" dirty="0"/>
            </a:br>
            <a:r>
              <a:rPr lang="uz-Cyrl-UZ" sz="2000" b="1" dirty="0"/>
              <a:t>	- rangtasvir mashg’ulotlarini o’tishda Tasviriy san’at asoslari, kompozitsiya qonuniyatlari, chiziqli, havo, perspektivalari, ufq tekisligi siluet, konstruktsiya, masshtab, nisbatlar, </a:t>
            </a:r>
            <a:r>
              <a:rPr lang="uz-Cyrl-UZ" sz="2000" b="1" dirty="0" smtClean="0"/>
              <a:t>ma</a:t>
            </a:r>
            <a:r>
              <a:rPr lang="en-US" sz="2000" b="1" dirty="0" smtClean="0"/>
              <a:t>t</a:t>
            </a:r>
            <a:r>
              <a:rPr lang="uz-Cyrl-UZ" sz="2000" b="1" dirty="0" smtClean="0"/>
              <a:t>eriallar </a:t>
            </a:r>
            <a:r>
              <a:rPr lang="uz-Cyrl-UZ" sz="2000" b="1" dirty="0"/>
              <a:t>xususiyatlari, yorug’-soya qonuniyatlari, turli tasvirlash vositalaridan foydalanishga yordam beradi. </a:t>
            </a:r>
            <a:br>
              <a:rPr lang="uz-Cyrl-UZ" sz="2000" b="1" dirty="0"/>
            </a:br>
            <a:r>
              <a:rPr lang="uz-Cyrl-UZ" sz="2000" b="1" dirty="0"/>
              <a:t>	- talaba tasviriy san’at, kompozitsiya qonuniyatlari va psixologik </a:t>
            </a:r>
            <a:r>
              <a:rPr lang="en-US" sz="2000" b="1" dirty="0" smtClean="0"/>
              <a:t>y</a:t>
            </a:r>
            <a:r>
              <a:rPr lang="uz-Cyrl-UZ" sz="2000" b="1" dirty="0" smtClean="0"/>
              <a:t>echim</a:t>
            </a:r>
            <a:r>
              <a:rPr lang="uz-Cyrl-UZ" sz="2000" b="1" dirty="0"/>
              <a:t>, o’quv va rangtasvir ishlash metodlari va metodologik asoslari, rangtasvir texnologiyasi, oddiy geometrik </a:t>
            </a:r>
            <a:r>
              <a:rPr lang="uz-Cyrl-UZ" sz="2000" b="1" dirty="0" smtClean="0"/>
              <a:t>shakl</a:t>
            </a:r>
            <a:r>
              <a:rPr lang="en-US" sz="2000" b="1" dirty="0"/>
              <a:t>l</a:t>
            </a:r>
            <a:r>
              <a:rPr lang="uz-Cyrl-UZ" sz="2000" b="1" dirty="0" smtClean="0"/>
              <a:t>ardan </a:t>
            </a:r>
            <a:r>
              <a:rPr lang="uz-Cyrl-UZ" sz="2000" b="1" dirty="0"/>
              <a:t>boshlab, insonning to’liq qomatini tasvirlay olish, rangtasvir kompozitsiyasi, amaliy san’at asarlarini yaratishda rangtasvirning ahamiyati </a:t>
            </a:r>
            <a:r>
              <a:rPr lang="uz-Cyrl-UZ" sz="2000" b="1" dirty="0" smtClean="0"/>
              <a:t>katta</a:t>
            </a:r>
            <a:r>
              <a:rPr lang="uz-Cyrl-UZ"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val="2807671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39474"/>
            <a:ext cx="10972800" cy="3483429"/>
          </a:xfrm>
        </p:spPr>
        <p:txBody>
          <a:bodyPr>
            <a:normAutofit/>
          </a:bodyPr>
          <a:lstStyle/>
          <a:p>
            <a:pPr algn="l"/>
            <a:r>
              <a:rPr lang="ru-RU" sz="2000" b="1" dirty="0" smtClean="0">
                <a:solidFill>
                  <a:srgbClr val="FF0066"/>
                </a:solidFill>
                <a:latin typeface="Times New Roman" pitchFamily="18" charset="0"/>
                <a:cs typeface="Times New Roman" pitchFamily="18" charset="0"/>
              </a:rPr>
              <a:t>	</a:t>
            </a:r>
            <a:r>
              <a:rPr lang="en-US" sz="1800" b="1" dirty="0">
                <a:solidFill>
                  <a:srgbClr val="C00000"/>
                </a:solidFill>
              </a:rPr>
              <a:t> </a:t>
            </a:r>
            <a:r>
              <a:rPr lang="en-US" sz="1800" b="1" dirty="0" err="1">
                <a:solidFill>
                  <a:srgbClr val="C00000"/>
                </a:solidFill>
              </a:rPr>
              <a:t>Natyurmort</a:t>
            </a:r>
            <a:r>
              <a:rPr lang="en-US" sz="1800" b="1" dirty="0">
                <a:solidFill>
                  <a:srgbClr val="C00000"/>
                </a:solidFill>
              </a:rPr>
              <a:t> </a:t>
            </a:r>
            <a:r>
              <a:rPr lang="en-US" sz="1800" b="1" dirty="0" err="1">
                <a:solidFill>
                  <a:srgbClr val="C00000"/>
                </a:solidFill>
              </a:rPr>
              <a:t>janri</a:t>
            </a:r>
            <a:r>
              <a:rPr lang="en-US" sz="1800" b="1" dirty="0"/>
              <a:t>. “</a:t>
            </a:r>
            <a:r>
              <a:rPr lang="en-US" sz="1800" b="1" dirty="0" err="1"/>
              <a:t>Natyurmort</a:t>
            </a:r>
            <a:r>
              <a:rPr lang="en-US" sz="1800" b="1" dirty="0"/>
              <a:t>” </a:t>
            </a:r>
            <a:r>
              <a:rPr lang="en-US" sz="1800" b="1" dirty="0" err="1"/>
              <a:t>so’zi</a:t>
            </a:r>
            <a:r>
              <a:rPr lang="en-US" sz="1800" b="1" dirty="0"/>
              <a:t> </a:t>
            </a:r>
            <a:r>
              <a:rPr lang="en-US" sz="1800" b="1" dirty="0" err="1" smtClean="0"/>
              <a:t>fransuzcha</a:t>
            </a:r>
            <a:r>
              <a:rPr lang="en-US" sz="1800" b="1" dirty="0" smtClean="0"/>
              <a:t> </a:t>
            </a:r>
            <a:r>
              <a:rPr lang="en-US" sz="1800" b="1" dirty="0" err="1"/>
              <a:t>bo’lib</a:t>
            </a:r>
            <a:r>
              <a:rPr lang="en-US" sz="1800" b="1" dirty="0"/>
              <a:t> “</a:t>
            </a:r>
            <a:r>
              <a:rPr lang="uz-Cyrl-UZ" sz="1800" b="1" dirty="0"/>
              <a:t>jonsiz </a:t>
            </a:r>
            <a:r>
              <a:rPr lang="en-US" sz="1800" b="1" dirty="0" err="1"/>
              <a:t>narsalar</a:t>
            </a:r>
            <a:r>
              <a:rPr lang="en-US" sz="1800" b="1" dirty="0"/>
              <a:t> (</a:t>
            </a:r>
            <a:r>
              <a:rPr lang="en-US" sz="1800" b="1" dirty="0" err="1"/>
              <a:t>natura</a:t>
            </a:r>
            <a:r>
              <a:rPr lang="en-US" sz="1800" b="1" dirty="0"/>
              <a:t>)” </a:t>
            </a:r>
            <a:r>
              <a:rPr lang="en-US" sz="1800" b="1" dirty="0" err="1"/>
              <a:t>ma’nosini</a:t>
            </a:r>
            <a:r>
              <a:rPr lang="en-US" sz="1800" b="1" dirty="0"/>
              <a:t> </a:t>
            </a:r>
            <a:r>
              <a:rPr lang="en-US" sz="1800" b="1" dirty="0" err="1"/>
              <a:t>anglatadi</a:t>
            </a:r>
            <a:r>
              <a:rPr lang="en-US" sz="1800" b="1" dirty="0"/>
              <a:t>. U </a:t>
            </a:r>
            <a:r>
              <a:rPr lang="en-US" sz="1800" b="1" dirty="0" err="1"/>
              <a:t>asosan</a:t>
            </a:r>
            <a:r>
              <a:rPr lang="en-US" sz="1800" b="1" dirty="0"/>
              <a:t> </a:t>
            </a:r>
            <a:r>
              <a:rPr lang="en-US" sz="1800" b="1" dirty="0" err="1"/>
              <a:t>rangtasvir</a:t>
            </a:r>
            <a:r>
              <a:rPr lang="en-US" sz="1800" b="1" dirty="0"/>
              <a:t> </a:t>
            </a:r>
            <a:r>
              <a:rPr lang="en-US" sz="1800" b="1" dirty="0" err="1"/>
              <a:t>va</a:t>
            </a:r>
            <a:r>
              <a:rPr lang="en-US" sz="1800" b="1" dirty="0"/>
              <a:t> </a:t>
            </a:r>
            <a:r>
              <a:rPr lang="en-US" sz="1800" b="1" dirty="0" err="1"/>
              <a:t>grafika</a:t>
            </a:r>
            <a:r>
              <a:rPr lang="en-US" sz="1800" b="1" dirty="0"/>
              <a:t> </a:t>
            </a:r>
            <a:r>
              <a:rPr lang="en-US" sz="1800" b="1" dirty="0" err="1"/>
              <a:t>asarlarida</a:t>
            </a:r>
            <a:r>
              <a:rPr lang="en-US" sz="1800" b="1" dirty="0"/>
              <a:t> </a:t>
            </a:r>
            <a:r>
              <a:rPr lang="en-US" sz="1800" b="1" dirty="0" err="1"/>
              <a:t>ishlatiladi</a:t>
            </a:r>
            <a:r>
              <a:rPr lang="en-US" sz="1800" b="1" dirty="0"/>
              <a:t>. </a:t>
            </a:r>
            <a:r>
              <a:rPr lang="en-US" sz="1800" b="1" dirty="0" err="1"/>
              <a:t>Tasviriy</a:t>
            </a:r>
            <a:r>
              <a:rPr lang="en-US" sz="1800" b="1" dirty="0"/>
              <a:t> </a:t>
            </a:r>
            <a:r>
              <a:rPr lang="en-US" sz="1800" b="1" dirty="0" err="1"/>
              <a:t>san’atning</a:t>
            </a:r>
            <a:r>
              <a:rPr lang="en-US" sz="1800" b="1" dirty="0"/>
              <a:t> </a:t>
            </a:r>
            <a:r>
              <a:rPr lang="en-US" sz="1800" b="1" dirty="0" err="1"/>
              <a:t>bu</a:t>
            </a:r>
            <a:r>
              <a:rPr lang="en-US" sz="1800" b="1" dirty="0"/>
              <a:t> </a:t>
            </a:r>
            <a:r>
              <a:rPr lang="en-US" sz="1800" b="1" dirty="0" err="1"/>
              <a:t>janrida</a:t>
            </a:r>
            <a:r>
              <a:rPr lang="en-US" sz="1800" b="1" dirty="0"/>
              <a:t> </a:t>
            </a:r>
            <a:r>
              <a:rPr lang="en-US" sz="1800" b="1" dirty="0" err="1"/>
              <a:t>gullar</a:t>
            </a:r>
            <a:r>
              <a:rPr lang="en-US" sz="1800" b="1" dirty="0"/>
              <a:t>, </a:t>
            </a:r>
            <a:r>
              <a:rPr lang="en-US" sz="1800" b="1" dirty="0" err="1"/>
              <a:t>mevalar</a:t>
            </a:r>
            <a:r>
              <a:rPr lang="en-US" sz="1800" b="1" dirty="0"/>
              <a:t> </a:t>
            </a:r>
            <a:r>
              <a:rPr lang="en-US" sz="1800" b="1" dirty="0" err="1"/>
              <a:t>va</a:t>
            </a:r>
            <a:r>
              <a:rPr lang="en-US" sz="1800" b="1" dirty="0"/>
              <a:t> </a:t>
            </a:r>
            <a:r>
              <a:rPr lang="en-US" sz="1800" b="1" dirty="0" err="1"/>
              <a:t>sabzavotlar</a:t>
            </a:r>
            <a:r>
              <a:rPr lang="en-US" sz="1800" b="1" dirty="0"/>
              <a:t>, </a:t>
            </a:r>
            <a:r>
              <a:rPr lang="en-US" sz="1800" b="1" dirty="0" err="1"/>
              <a:t>qushlar</a:t>
            </a:r>
            <a:r>
              <a:rPr lang="en-US" sz="1800" b="1" dirty="0"/>
              <a:t>, </a:t>
            </a:r>
            <a:r>
              <a:rPr lang="en-US" sz="1800" b="1" dirty="0" err="1"/>
              <a:t>baliqlar</a:t>
            </a:r>
            <a:r>
              <a:rPr lang="en-US" sz="1800" b="1" dirty="0"/>
              <a:t>, </a:t>
            </a:r>
            <a:r>
              <a:rPr lang="en-US" sz="1800" b="1" dirty="0" err="1"/>
              <a:t>oziq-ovqatlar</a:t>
            </a:r>
            <a:r>
              <a:rPr lang="en-US" sz="1800" b="1" dirty="0"/>
              <a:t>, </a:t>
            </a:r>
            <a:r>
              <a:rPr lang="en-US" sz="1800" b="1" dirty="0" err="1"/>
              <a:t>turli</a:t>
            </a:r>
            <a:r>
              <a:rPr lang="en-US" sz="1800" b="1" dirty="0"/>
              <a:t> </a:t>
            </a:r>
            <a:r>
              <a:rPr lang="en-US" sz="1800" b="1" dirty="0" err="1"/>
              <a:t>predmetlar</a:t>
            </a:r>
            <a:r>
              <a:rPr lang="en-US" sz="1800" b="1" dirty="0"/>
              <a:t> </a:t>
            </a:r>
            <a:r>
              <a:rPr lang="en-US" sz="1800" b="1" dirty="0" err="1"/>
              <a:t>aks</a:t>
            </a:r>
            <a:r>
              <a:rPr lang="en-US" sz="1800" b="1" dirty="0"/>
              <a:t> </a:t>
            </a:r>
            <a:r>
              <a:rPr lang="en-US" sz="1800" b="1" dirty="0" err="1"/>
              <a:t>ettiriladi</a:t>
            </a:r>
            <a:r>
              <a:rPr lang="en-US" sz="1800" b="1" dirty="0"/>
              <a:t>. </a:t>
            </a:r>
            <a:r>
              <a:rPr lang="uz-Cyrl-UZ" sz="1800" b="1" dirty="0"/>
              <a:t>Natyurmortni xona ichida, ochiq havoda, soyada va quyoshda, tabiiy va sun’iy yorug’likda tasvirlash lozim. Bu esa o’z navbatida o’quv va ijodiy vazifalarni samarali amalga oshirishga puxta zamin yaratadi.</a:t>
            </a:r>
            <a:br>
              <a:rPr lang="uz-Cyrl-UZ" sz="1800" b="1" dirty="0"/>
            </a:br>
            <a:r>
              <a:rPr lang="uz-Cyrl-UZ" sz="1800" b="1" dirty="0"/>
              <a:t>	O’quv natyurmort qo’yilmasini tuzishda quyidagi qonun-qoidalarga rioya qilish kerak. Har bir o’quv natyurmortning mazmuni rangtasvir dasturida ko’rsatilganidek aniq maqsad va vazifaga ega bo’lishi kerak. </a:t>
            </a:r>
            <a:r>
              <a:rPr lang="en-US" sz="1800" b="1" dirty="0" smtClean="0"/>
              <a:t>N</a:t>
            </a:r>
            <a:r>
              <a:rPr lang="uz-Cyrl-UZ" sz="1800" b="1" dirty="0" smtClean="0"/>
              <a:t>atura </a:t>
            </a:r>
            <a:r>
              <a:rPr lang="uz-Cyrl-UZ" sz="1800" b="1" dirty="0"/>
              <a:t>qo’yilmasini tasvirlash jarayonida aynan qanday nazariy bilim va amaliy ko’nikmalarni o’zlashtirishlarini tasavvur eta olishimiz kerak. O’quv vazifalardan tashqari, natyurmort estetik talablarga ham javob berishi kerak: buyum va narsalar aynan mavzuga oid bo’lishi, mazmun jihatdan ma’noli va ta’sirchan bo’lishi va ma’lum g’oyani ilgari surishi kerak</a:t>
            </a:r>
            <a:r>
              <a:rPr lang="uz-Cyrl-UZ"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p:txBody>
      </p:sp>
      <p:pic>
        <p:nvPicPr>
          <p:cNvPr id="1026" name="Picture 2" descr="C:\Users\ПК\Desktop\atribut_18.02.2020\21212121\image[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6450" y="3795714"/>
            <a:ext cx="7246722" cy="26812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71445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3214772" y="145143"/>
            <a:ext cx="5488441" cy="460827"/>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uz-Cyrl-UZ" sz="1800" b="1" dirty="0">
                <a:solidFill>
                  <a:srgbClr val="C00000"/>
                </a:solidFill>
              </a:rPr>
              <a:t>NATYURMORT </a:t>
            </a:r>
            <a:r>
              <a:rPr lang="uz-Cyrl-UZ" sz="1800" b="1" dirty="0" smtClean="0">
                <a:solidFill>
                  <a:srgbClr val="C00000"/>
                </a:solidFill>
              </a:rPr>
              <a:t>QO’YILMASI</a:t>
            </a:r>
            <a:endParaRPr lang="ru-RU" sz="1800" dirty="0">
              <a:solidFill>
                <a:srgbClr val="C00000"/>
              </a:solidFill>
            </a:endParaRPr>
          </a:p>
        </p:txBody>
      </p:sp>
      <p:sp>
        <p:nvSpPr>
          <p:cNvPr id="6" name="Объект 3"/>
          <p:cNvSpPr txBox="1">
            <a:spLocks/>
          </p:cNvSpPr>
          <p:nvPr/>
        </p:nvSpPr>
        <p:spPr>
          <a:xfrm>
            <a:off x="3092103" y="489854"/>
            <a:ext cx="9023697" cy="60669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algn="just"/>
            <a:r>
              <a:rPr lang="uz-Cyrl-UZ" sz="1600" b="1" dirty="0">
                <a:solidFill>
                  <a:srgbClr val="1818B4"/>
                </a:solidFill>
              </a:rPr>
              <a:t>O’quv natyurmort qo’yilmasini tuzishda quyidagi qonun-qoidalarga rioya qilish kerak</a:t>
            </a:r>
            <a:r>
              <a:rPr lang="uz-Cyrl-UZ" sz="1600" b="1" dirty="0"/>
              <a:t>.</a:t>
            </a:r>
            <a:endParaRPr lang="ru-RU" sz="1600" dirty="0"/>
          </a:p>
          <a:p>
            <a:pPr algn="just"/>
            <a:r>
              <a:rPr lang="uz-Cyrl-UZ" sz="1600" b="1" dirty="0"/>
              <a:t>Har bir o’quv natyurmortning mazmuni rangtasvir dasturida ko’rsatilganidek aniq maqsad va vazifaga ega bo’lishi kerak. Talabalar natura qo’yilmasini tasvirlash jarayonida aynan qanday nazariy bilim va amaliy ko’nikmalarni o’zlashtirishlarini tasavvur eta olishimiz kerak. O’quv vazifalaridan tashqari, natyurmort estetik talablarga ham javob berishi kerak: buyum va narsalar aynan mavzuga oid tanlanishi, mazmun jihatdan ma’noli va ta’sirchan bo’lishi va ma’lum g’oyani ilgari surishi kerak. O’quv natyurmorti ijodiy natyurmortdan vazifasi bilan farqlanadi: o’quv vazifa muvaffaqiyatli echim topishi uchun narsalar saralanadi, guruhlashtiriladi va shunday yoritiladiki, qo’yilma natijali yakunlanadi. O’quv natyurmortida bir oz bo’lsada, shartli olinishiga imkon yaratiladi.</a:t>
            </a:r>
            <a:endParaRPr lang="ru-RU" sz="1600" dirty="0"/>
          </a:p>
          <a:p>
            <a:pPr algn="just"/>
            <a:r>
              <a:rPr lang="uz-Cyrl-UZ" sz="1600" b="1" dirty="0"/>
              <a:t>Natyurmortni tuzish mobaynida </a:t>
            </a:r>
            <a:r>
              <a:rPr lang="uz-Cyrl-UZ" sz="1600" b="1" dirty="0" smtClean="0"/>
              <a:t>shak</a:t>
            </a:r>
            <a:r>
              <a:rPr lang="en-US" sz="1600" b="1" dirty="0" smtClean="0"/>
              <a:t>l</a:t>
            </a:r>
            <a:r>
              <a:rPr lang="uz-Cyrl-UZ" sz="1600" b="1" dirty="0" smtClean="0"/>
              <a:t>li </a:t>
            </a:r>
            <a:r>
              <a:rPr lang="uz-Cyrl-UZ" sz="1600" b="1" dirty="0"/>
              <a:t>mayda naqshlar bilan bezatilgan, konstruktsiyasi murakkab narsalardan yiroqda bo’lgani ma’qul. Murakkab buyumlarga burmali gazlamani kiritish mumkin. Natyurmort qo’yilmasi haddan tashqari murakkab shaklli va rang jihatdan rang-barang bo’lishi qo’yilmadagi rang munosabatlar mohiyatini tushunishga qiyinchilik </a:t>
            </a:r>
            <a:r>
              <a:rPr lang="uz-Cyrl-UZ" sz="1600" b="1" dirty="0" smtClean="0"/>
              <a:t>tug’dir</a:t>
            </a:r>
            <a:r>
              <a:rPr lang="en-US" sz="1600" b="1" dirty="0" err="1" smtClean="0"/>
              <a:t>adi</a:t>
            </a:r>
            <a:r>
              <a:rPr lang="en-US" sz="1600" b="1" dirty="0" smtClean="0"/>
              <a:t>.</a:t>
            </a:r>
            <a:endParaRPr lang="ru-RU" sz="1600" dirty="0"/>
          </a:p>
          <a:p>
            <a:pPr algn="just"/>
            <a:r>
              <a:rPr lang="uz-Cyrl-UZ" sz="1600" b="1" dirty="0"/>
              <a:t>Natyurmort qo’yilmasining ufq chizig’iga nisbatan pastda joylashgani ma’qul, chunki buyum va narsalarning ostki qismi (ularning asosi) stol ustida aniq ko’rinib turishi kerak. Agar narsalarning asosi bir chiziq bo’yicha qo’yilsa, stol yuzining gorizontal tekisligi ko’rinmay qoladi, bu esa natyurmortning fazoviy echimiga salbiy ta’sir ko’rsatadi.</a:t>
            </a:r>
            <a:endParaRPr lang="ru-RU" sz="1600" dirty="0"/>
          </a:p>
          <a:p>
            <a:pPr algn="just"/>
            <a:r>
              <a:rPr lang="uz-Cyrl-UZ" sz="1600" b="1" dirty="0"/>
              <a:t>Natyurmort tuzish vaqtida narsalarning balandligi, ularning surat tekisligida joylashuvi, rang bilan shaklini ham hisobga olish kerak. Narsalar guruhi bir tomonga yig’ilib qolishi noto’g’ri. Yirik buyumlar qisman bo’lsa-da, boshqa buyum bilan biroz to’silgan bo’lishi mumkin. Qo’yilmadagi narsalar shunday joylashishi kerakki, ularni bir qarashda har birini yaqqol ko’rish mumkin bo’lsin</a:t>
            </a:r>
            <a:r>
              <a:rPr lang="uz-Cyrl-UZ" sz="1600" b="1" dirty="0" smtClean="0"/>
              <a:t>.</a:t>
            </a:r>
            <a:endParaRPr lang="ru-RU" sz="1600" dirty="0"/>
          </a:p>
        </p:txBody>
      </p:sp>
      <p:pic>
        <p:nvPicPr>
          <p:cNvPr id="7" name="Рисунок 6"/>
          <p:cNvPicPr/>
          <p:nvPr/>
        </p:nvPicPr>
        <p:blipFill>
          <a:blip r:embed="rId2">
            <a:extLst>
              <a:ext uri="{28A0092B-C50C-407E-A947-70E740481C1C}">
                <a14:useLocalDpi xmlns:a14="http://schemas.microsoft.com/office/drawing/2010/main" val="0"/>
              </a:ext>
            </a:extLst>
          </a:blip>
          <a:srcRect/>
          <a:stretch>
            <a:fillRect/>
          </a:stretch>
        </p:blipFill>
        <p:spPr bwMode="auto">
          <a:xfrm>
            <a:off x="217549" y="908773"/>
            <a:ext cx="2800985" cy="1958340"/>
          </a:xfrm>
          <a:prstGeom prst="rect">
            <a:avLst/>
          </a:prstGeom>
          <a:noFill/>
          <a:ln>
            <a:noFill/>
          </a:ln>
        </p:spPr>
      </p:pic>
      <p:pic>
        <p:nvPicPr>
          <p:cNvPr id="8" name="Рисунок 7"/>
          <p:cNvPicPr/>
          <p:nvPr/>
        </p:nvPicPr>
        <p:blipFill>
          <a:blip r:embed="rId3">
            <a:extLst>
              <a:ext uri="{28A0092B-C50C-407E-A947-70E740481C1C}">
                <a14:useLocalDpi xmlns:a14="http://schemas.microsoft.com/office/drawing/2010/main" val="0"/>
              </a:ext>
            </a:extLst>
          </a:blip>
          <a:srcRect/>
          <a:stretch>
            <a:fillRect/>
          </a:stretch>
        </p:blipFill>
        <p:spPr bwMode="auto">
          <a:xfrm>
            <a:off x="237234" y="3534225"/>
            <a:ext cx="2781300" cy="1962150"/>
          </a:xfrm>
          <a:prstGeom prst="rect">
            <a:avLst/>
          </a:prstGeom>
          <a:noFill/>
          <a:ln>
            <a:noFill/>
          </a:ln>
        </p:spPr>
      </p:pic>
    </p:spTree>
    <p:extLst>
      <p:ext uri="{BB962C8B-B14F-4D97-AF65-F5344CB8AC3E}">
        <p14:creationId xmlns:p14="http://schemas.microsoft.com/office/powerpoint/2010/main" val="39167326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3"/>
          <p:cNvSpPr txBox="1">
            <a:spLocks/>
          </p:cNvSpPr>
          <p:nvPr/>
        </p:nvSpPr>
        <p:spPr>
          <a:xfrm>
            <a:off x="3092103" y="489854"/>
            <a:ext cx="9023697" cy="60669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r>
              <a:rPr lang="uz-Cyrl-UZ" sz="1600" b="1" dirty="0" smtClean="0"/>
              <a:t>Natura </a:t>
            </a:r>
            <a:r>
              <a:rPr lang="uz-Cyrl-UZ" sz="1600" b="1" dirty="0"/>
              <a:t>qo’yilmasidagi narsalarning ranglari ma’lum darajada bir-biriga yaqin va monand bo’lishi kerak.</a:t>
            </a:r>
            <a:endParaRPr lang="ru-RU" sz="1600" dirty="0"/>
          </a:p>
          <a:p>
            <a:r>
              <a:rPr lang="uz-Cyrl-UZ" sz="1600" b="1" dirty="0"/>
              <a:t>O’quv qo’yilmalardagi fon (zamin) muhim ahamiyatga ega. U turli rang va och-to’qligi barobarida kontrast kuchi bilan narsalarni idrok etishga sezilarli ta’sir ko’rsatadi. </a:t>
            </a:r>
            <a:r>
              <a:rPr lang="en-US" sz="1600" b="1" dirty="0" err="1"/>
              <a:t>Narsalarning</a:t>
            </a:r>
            <a:r>
              <a:rPr lang="en-US" sz="1600" b="1" dirty="0"/>
              <a:t> </a:t>
            </a:r>
            <a:r>
              <a:rPr lang="en-US" sz="1600" b="1" dirty="0" err="1"/>
              <a:t>yarimsoya</a:t>
            </a:r>
            <a:r>
              <a:rPr lang="en-US" sz="1600" b="1" dirty="0"/>
              <a:t> </a:t>
            </a:r>
            <a:r>
              <a:rPr lang="en-US" sz="1600" b="1" dirty="0" err="1"/>
              <a:t>va</a:t>
            </a:r>
            <a:r>
              <a:rPr lang="en-US" sz="1600" b="1" dirty="0"/>
              <a:t> </a:t>
            </a:r>
            <a:r>
              <a:rPr lang="en-US" sz="1600" b="1" dirty="0" err="1"/>
              <a:t>soyali</a:t>
            </a:r>
            <a:r>
              <a:rPr lang="en-US" sz="1600" b="1" dirty="0"/>
              <a:t> </a:t>
            </a:r>
            <a:r>
              <a:rPr lang="en-US" sz="1600" b="1" dirty="0" err="1"/>
              <a:t>tomonlari</a:t>
            </a:r>
            <a:r>
              <a:rPr lang="en-US" sz="1600" b="1" dirty="0"/>
              <a:t> </a:t>
            </a:r>
            <a:r>
              <a:rPr lang="en-US" sz="1600" b="1" dirty="0" err="1"/>
              <a:t>och</a:t>
            </a:r>
            <a:r>
              <a:rPr lang="en-US" sz="1600" b="1" dirty="0"/>
              <a:t> </a:t>
            </a:r>
            <a:r>
              <a:rPr lang="en-US" sz="1600" b="1" dirty="0" err="1"/>
              <a:t>fonda</a:t>
            </a:r>
            <a:r>
              <a:rPr lang="en-US" sz="1600" b="1" dirty="0"/>
              <a:t> </a:t>
            </a:r>
            <a:r>
              <a:rPr lang="en-US" sz="1600" b="1" dirty="0" err="1"/>
              <a:t>sezilarli</a:t>
            </a:r>
            <a:r>
              <a:rPr lang="en-US" sz="1600" b="1" dirty="0"/>
              <a:t> </a:t>
            </a:r>
            <a:r>
              <a:rPr lang="en-US" sz="1600" b="1" dirty="0" err="1"/>
              <a:t>ko’rinib</a:t>
            </a:r>
            <a:r>
              <a:rPr lang="en-US" sz="1600" b="1" dirty="0"/>
              <a:t> </a:t>
            </a:r>
            <a:r>
              <a:rPr lang="en-US" sz="1600" b="1" dirty="0" err="1"/>
              <a:t>turadi</a:t>
            </a:r>
            <a:r>
              <a:rPr lang="en-US" sz="1600" b="1" dirty="0"/>
              <a:t>. </a:t>
            </a:r>
            <a:r>
              <a:rPr lang="en-US" sz="1600" b="1" dirty="0" err="1"/>
              <a:t>Qoramtir</a:t>
            </a:r>
            <a:r>
              <a:rPr lang="en-US" sz="1600" b="1" dirty="0"/>
              <a:t> </a:t>
            </a:r>
            <a:r>
              <a:rPr lang="en-US" sz="1600" b="1" dirty="0" err="1"/>
              <a:t>fonda</a:t>
            </a:r>
            <a:r>
              <a:rPr lang="en-US" sz="1600" b="1" dirty="0"/>
              <a:t> </a:t>
            </a:r>
            <a:r>
              <a:rPr lang="en-US" sz="1600" b="1" dirty="0" err="1"/>
              <a:t>narsalar</a:t>
            </a:r>
            <a:r>
              <a:rPr lang="en-US" sz="1600" b="1" dirty="0"/>
              <a:t> </a:t>
            </a:r>
            <a:r>
              <a:rPr lang="en-US" sz="1600" b="1" dirty="0" err="1"/>
              <a:t>o’zining</a:t>
            </a:r>
            <a:r>
              <a:rPr lang="en-US" sz="1600" b="1" dirty="0"/>
              <a:t> </a:t>
            </a:r>
            <a:r>
              <a:rPr lang="en-US" sz="1600" b="1" dirty="0" err="1"/>
              <a:t>yorug’lik</a:t>
            </a:r>
            <a:r>
              <a:rPr lang="en-US" sz="1600" b="1" dirty="0"/>
              <a:t> </a:t>
            </a:r>
            <a:r>
              <a:rPr lang="en-US" sz="1600" b="1" dirty="0" err="1"/>
              <a:t>sifatlarini</a:t>
            </a:r>
            <a:r>
              <a:rPr lang="en-US" sz="1600" b="1" dirty="0"/>
              <a:t> </a:t>
            </a:r>
            <a:r>
              <a:rPr lang="en-US" sz="1600" b="1" dirty="0" err="1"/>
              <a:t>ko’proq</a:t>
            </a:r>
            <a:r>
              <a:rPr lang="en-US" sz="1600" b="1" dirty="0"/>
              <a:t> </a:t>
            </a:r>
            <a:r>
              <a:rPr lang="en-US" sz="1600" b="1" dirty="0" err="1"/>
              <a:t>namoyish</a:t>
            </a:r>
            <a:r>
              <a:rPr lang="en-US" sz="1600" b="1" dirty="0"/>
              <a:t> eta </a:t>
            </a:r>
            <a:r>
              <a:rPr lang="en-US" sz="1600" b="1" dirty="0" err="1"/>
              <a:t>oladi</a:t>
            </a:r>
            <a:r>
              <a:rPr lang="en-US" sz="1600" b="1" dirty="0"/>
              <a:t>.</a:t>
            </a:r>
            <a:endParaRPr lang="ru-RU" sz="1600" dirty="0"/>
          </a:p>
          <a:p>
            <a:r>
              <a:rPr lang="en-US" sz="1600" b="1" dirty="0"/>
              <a:t> </a:t>
            </a:r>
            <a:r>
              <a:rPr lang="en-US" sz="1600" b="1" dirty="0" err="1"/>
              <a:t>Fonning</a:t>
            </a:r>
            <a:r>
              <a:rPr lang="en-US" sz="1600" b="1" dirty="0"/>
              <a:t> </a:t>
            </a:r>
            <a:r>
              <a:rPr lang="en-US" sz="1600" b="1" dirty="0" err="1"/>
              <a:t>tusi</a:t>
            </a:r>
            <a:r>
              <a:rPr lang="en-US" sz="1600" b="1" dirty="0"/>
              <a:t> </a:t>
            </a:r>
            <a:r>
              <a:rPr lang="en-US" sz="1600" b="1" dirty="0" err="1"/>
              <a:t>och</a:t>
            </a:r>
            <a:r>
              <a:rPr lang="en-US" sz="1600" b="1" dirty="0"/>
              <a:t> </a:t>
            </a:r>
            <a:r>
              <a:rPr lang="en-US" sz="1600" b="1" dirty="0" err="1"/>
              <a:t>va</a:t>
            </a:r>
            <a:r>
              <a:rPr lang="en-US" sz="1600" b="1" dirty="0"/>
              <a:t> </a:t>
            </a:r>
            <a:r>
              <a:rPr lang="en-US" sz="1600" b="1" dirty="0" err="1"/>
              <a:t>to’q</a:t>
            </a:r>
            <a:r>
              <a:rPr lang="en-US" sz="1600" b="1" dirty="0"/>
              <a:t> </a:t>
            </a:r>
            <a:r>
              <a:rPr lang="en-US" sz="1600" b="1" dirty="0" err="1"/>
              <a:t>narsalar</a:t>
            </a:r>
            <a:r>
              <a:rPr lang="en-US" sz="1600" b="1" dirty="0"/>
              <a:t> </a:t>
            </a:r>
            <a:r>
              <a:rPr lang="en-US" sz="1600" b="1" dirty="0" err="1"/>
              <a:t>orasida</a:t>
            </a:r>
            <a:r>
              <a:rPr lang="en-US" sz="1600" b="1" dirty="0"/>
              <a:t> </a:t>
            </a:r>
            <a:r>
              <a:rPr lang="en-US" sz="1600" b="1" dirty="0" err="1"/>
              <a:t>o’rtacha</a:t>
            </a:r>
            <a:r>
              <a:rPr lang="en-US" sz="1600" b="1" dirty="0"/>
              <a:t> </a:t>
            </a:r>
            <a:r>
              <a:rPr lang="en-US" sz="1600" b="1" dirty="0" err="1"/>
              <a:t>bo’lishi</a:t>
            </a:r>
            <a:r>
              <a:rPr lang="en-US" sz="1600" b="1" dirty="0"/>
              <a:t>, rang </a:t>
            </a:r>
            <a:r>
              <a:rPr lang="en-US" sz="1600" b="1" dirty="0" err="1"/>
              <a:t>jihatdan</a:t>
            </a:r>
            <a:r>
              <a:rPr lang="en-US" sz="1600" b="1" dirty="0"/>
              <a:t> </a:t>
            </a:r>
            <a:r>
              <a:rPr lang="en-US" sz="1600" b="1" dirty="0" err="1"/>
              <a:t>silliq</a:t>
            </a:r>
            <a:r>
              <a:rPr lang="en-US" sz="1600" b="1" dirty="0"/>
              <a:t> </a:t>
            </a:r>
            <a:r>
              <a:rPr lang="en-US" sz="1600" b="1" dirty="0" err="1"/>
              <a:t>va</a:t>
            </a:r>
            <a:r>
              <a:rPr lang="en-US" sz="1600" b="1" dirty="0"/>
              <a:t> </a:t>
            </a:r>
            <a:r>
              <a:rPr lang="en-US" sz="1600" b="1" dirty="0" err="1"/>
              <a:t>ko’zga</a:t>
            </a:r>
            <a:r>
              <a:rPr lang="en-US" sz="1600" b="1" dirty="0"/>
              <a:t> </a:t>
            </a:r>
            <a:r>
              <a:rPr lang="en-US" sz="1600" b="1" dirty="0" err="1"/>
              <a:t>yaqqol</a:t>
            </a:r>
            <a:r>
              <a:rPr lang="en-US" sz="1600" b="1" dirty="0"/>
              <a:t> </a:t>
            </a:r>
            <a:r>
              <a:rPr lang="en-US" sz="1600" b="1" dirty="0" err="1"/>
              <a:t>ko’rinmasligi</a:t>
            </a:r>
            <a:r>
              <a:rPr lang="en-US" sz="1600" b="1" dirty="0"/>
              <a:t> </a:t>
            </a:r>
            <a:r>
              <a:rPr lang="en-US" sz="1600" b="1" dirty="0" err="1"/>
              <a:t>naturaning</a:t>
            </a:r>
            <a:r>
              <a:rPr lang="en-US" sz="1600" b="1" dirty="0"/>
              <a:t> </a:t>
            </a:r>
            <a:r>
              <a:rPr lang="en-US" sz="1600" b="1" dirty="0" err="1"/>
              <a:t>muvaffaqiyatli</a:t>
            </a:r>
            <a:r>
              <a:rPr lang="en-US" sz="1600" b="1" dirty="0"/>
              <a:t> </a:t>
            </a:r>
            <a:r>
              <a:rPr lang="en-US" sz="1600" b="1" dirty="0" err="1"/>
              <a:t>tasvirlanishiga</a:t>
            </a:r>
            <a:r>
              <a:rPr lang="en-US" sz="1600" b="1" dirty="0"/>
              <a:t> </a:t>
            </a:r>
            <a:r>
              <a:rPr lang="en-US" sz="1600" b="1" dirty="0" err="1"/>
              <a:t>yordam</a:t>
            </a:r>
            <a:r>
              <a:rPr lang="en-US" sz="1600" b="1" dirty="0"/>
              <a:t> </a:t>
            </a:r>
            <a:r>
              <a:rPr lang="en-US" sz="1600" b="1" dirty="0" err="1"/>
              <a:t>beradi</a:t>
            </a:r>
            <a:r>
              <a:rPr lang="en-US" sz="1600" b="1" dirty="0"/>
              <a:t>. </a:t>
            </a:r>
            <a:r>
              <a:rPr lang="en-US" sz="1600" b="1" dirty="0" err="1"/>
              <a:t>Masalan</a:t>
            </a:r>
            <a:r>
              <a:rPr lang="en-US" sz="1600" b="1" dirty="0"/>
              <a:t>, </a:t>
            </a:r>
            <a:r>
              <a:rPr lang="en-US" sz="1600" b="1" dirty="0" err="1"/>
              <a:t>to’q</a:t>
            </a:r>
            <a:r>
              <a:rPr lang="en-US" sz="1600" b="1" dirty="0"/>
              <a:t> </a:t>
            </a:r>
            <a:r>
              <a:rPr lang="en-US" sz="1600" b="1" dirty="0" err="1"/>
              <a:t>qizil</a:t>
            </a:r>
            <a:r>
              <a:rPr lang="en-US" sz="1600" b="1" dirty="0"/>
              <a:t> </a:t>
            </a:r>
            <a:r>
              <a:rPr lang="en-US" sz="1600" b="1" dirty="0" err="1"/>
              <a:t>narsalarda</a:t>
            </a:r>
            <a:r>
              <a:rPr lang="en-US" sz="1600" b="1" dirty="0"/>
              <a:t> </a:t>
            </a:r>
            <a:r>
              <a:rPr lang="en-US" sz="1600" b="1" dirty="0" err="1"/>
              <a:t>fon</a:t>
            </a:r>
            <a:r>
              <a:rPr lang="en-US" sz="1600" b="1" dirty="0"/>
              <a:t> </a:t>
            </a:r>
            <a:r>
              <a:rPr lang="en-US" sz="1600" b="1" dirty="0" err="1"/>
              <a:t>neytral</a:t>
            </a:r>
            <a:r>
              <a:rPr lang="en-US" sz="1600" b="1" dirty="0"/>
              <a:t> </a:t>
            </a:r>
            <a:r>
              <a:rPr lang="en-US" sz="1600" b="1" dirty="0" err="1"/>
              <a:t>qizil</a:t>
            </a:r>
            <a:r>
              <a:rPr lang="en-US" sz="1600" b="1" dirty="0"/>
              <a:t> </a:t>
            </a:r>
            <a:r>
              <a:rPr lang="en-US" sz="1600" b="1" dirty="0" err="1"/>
              <a:t>tanlanadi</a:t>
            </a:r>
            <a:r>
              <a:rPr lang="en-US" sz="1600" b="1" dirty="0"/>
              <a:t>, </a:t>
            </a:r>
            <a:r>
              <a:rPr lang="en-US" sz="1600" b="1" dirty="0" err="1"/>
              <a:t>agarda</a:t>
            </a:r>
            <a:r>
              <a:rPr lang="en-US" sz="1600" b="1" dirty="0"/>
              <a:t> </a:t>
            </a:r>
            <a:r>
              <a:rPr lang="en-US" sz="1600" b="1" dirty="0" err="1"/>
              <a:t>narsalar</a:t>
            </a:r>
            <a:r>
              <a:rPr lang="en-US" sz="1600" b="1" dirty="0"/>
              <a:t> </a:t>
            </a:r>
            <a:r>
              <a:rPr lang="en-US" sz="1600" b="1" dirty="0" err="1"/>
              <a:t>to’yingan</a:t>
            </a:r>
            <a:r>
              <a:rPr lang="en-US" sz="1600" b="1" dirty="0"/>
              <a:t> </a:t>
            </a:r>
            <a:r>
              <a:rPr lang="en-US" sz="1600" b="1" dirty="0" err="1"/>
              <a:t>och</a:t>
            </a:r>
            <a:r>
              <a:rPr lang="en-US" sz="1600" b="1" dirty="0"/>
              <a:t> </a:t>
            </a:r>
            <a:r>
              <a:rPr lang="en-US" sz="1600" b="1" dirty="0" err="1"/>
              <a:t>yashil</a:t>
            </a:r>
            <a:r>
              <a:rPr lang="en-US" sz="1600" b="1" dirty="0"/>
              <a:t> </a:t>
            </a:r>
            <a:r>
              <a:rPr lang="en-US" sz="1600" b="1" dirty="0" err="1"/>
              <a:t>bo’lsa</a:t>
            </a:r>
            <a:r>
              <a:rPr lang="en-US" sz="1600" b="1" dirty="0"/>
              <a:t>, </a:t>
            </a:r>
            <a:r>
              <a:rPr lang="en-US" sz="1600" b="1" dirty="0" err="1"/>
              <a:t>fon</a:t>
            </a:r>
            <a:r>
              <a:rPr lang="en-US" sz="1600" b="1" dirty="0"/>
              <a:t> </a:t>
            </a:r>
            <a:r>
              <a:rPr lang="en-US" sz="1600" b="1" dirty="0" err="1"/>
              <a:t>kam</a:t>
            </a:r>
            <a:r>
              <a:rPr lang="en-US" sz="1600" b="1" dirty="0"/>
              <a:t> </a:t>
            </a:r>
            <a:r>
              <a:rPr lang="en-US" sz="1600" b="1" dirty="0" err="1"/>
              <a:t>to’yingan</a:t>
            </a:r>
            <a:r>
              <a:rPr lang="en-US" sz="1600" b="1" dirty="0"/>
              <a:t> </a:t>
            </a:r>
            <a:r>
              <a:rPr lang="en-US" sz="1600" b="1" dirty="0" err="1"/>
              <a:t>to’q</a:t>
            </a:r>
            <a:r>
              <a:rPr lang="en-US" sz="1600" b="1" dirty="0"/>
              <a:t> </a:t>
            </a:r>
            <a:r>
              <a:rPr lang="en-US" sz="1600" b="1" dirty="0" err="1"/>
              <a:t>yashil</a:t>
            </a:r>
            <a:r>
              <a:rPr lang="en-US" sz="1600" b="1" dirty="0"/>
              <a:t> </a:t>
            </a:r>
            <a:r>
              <a:rPr lang="en-US" sz="1600" b="1" dirty="0" err="1"/>
              <a:t>bo’lgani</a:t>
            </a:r>
            <a:r>
              <a:rPr lang="en-US" sz="1600" b="1" dirty="0"/>
              <a:t> </a:t>
            </a:r>
            <a:r>
              <a:rPr lang="en-US" sz="1600" b="1" dirty="0" err="1"/>
              <a:t>ma’qul</a:t>
            </a:r>
            <a:r>
              <a:rPr lang="en-US" sz="1600" b="1" dirty="0"/>
              <a:t>.</a:t>
            </a:r>
            <a:endParaRPr lang="ru-RU" sz="1600" dirty="0"/>
          </a:p>
          <a:p>
            <a:r>
              <a:rPr lang="en-US" sz="1600" b="1" dirty="0" err="1"/>
              <a:t>Iloji</a:t>
            </a:r>
            <a:r>
              <a:rPr lang="en-US" sz="1600" b="1" dirty="0"/>
              <a:t> </a:t>
            </a:r>
            <a:r>
              <a:rPr lang="en-US" sz="1600" b="1" dirty="0" err="1"/>
              <a:t>boricha</a:t>
            </a:r>
            <a:r>
              <a:rPr lang="en-US" sz="1600" b="1" dirty="0"/>
              <a:t>, </a:t>
            </a:r>
            <a:r>
              <a:rPr lang="en-US" sz="1600" b="1" dirty="0" err="1"/>
              <a:t>natyurmort</a:t>
            </a:r>
            <a:r>
              <a:rPr lang="en-US" sz="1600" b="1" dirty="0"/>
              <a:t> </a:t>
            </a:r>
            <a:r>
              <a:rPr lang="en-US" sz="1600" b="1" dirty="0" err="1"/>
              <a:t>bilan</a:t>
            </a:r>
            <a:r>
              <a:rPr lang="en-US" sz="1600" b="1" dirty="0"/>
              <a:t> </a:t>
            </a:r>
            <a:r>
              <a:rPr lang="en-US" sz="1600" b="1" dirty="0" err="1"/>
              <a:t>tagligi</a:t>
            </a:r>
            <a:r>
              <a:rPr lang="en-US" sz="1600" b="1" dirty="0"/>
              <a:t> (</a:t>
            </a:r>
            <a:r>
              <a:rPr lang="en-US" sz="1600" b="1" dirty="0" err="1"/>
              <a:t>stolning</a:t>
            </a:r>
            <a:r>
              <a:rPr lang="en-US" sz="1600" b="1" dirty="0"/>
              <a:t> </a:t>
            </a:r>
            <a:r>
              <a:rPr lang="en-US" sz="1600" b="1" dirty="0" err="1"/>
              <a:t>gorizontal</a:t>
            </a:r>
            <a:r>
              <a:rPr lang="en-US" sz="1600" b="1" dirty="0"/>
              <a:t> </a:t>
            </a:r>
            <a:r>
              <a:rPr lang="en-US" sz="1600" b="1" dirty="0" err="1"/>
              <a:t>tekisligi</a:t>
            </a:r>
            <a:r>
              <a:rPr lang="en-US" sz="1600" b="1" dirty="0"/>
              <a:t>) </a:t>
            </a:r>
            <a:r>
              <a:rPr lang="en-US" sz="1600" b="1" dirty="0" err="1"/>
              <a:t>tabiiy</a:t>
            </a:r>
            <a:r>
              <a:rPr lang="en-US" sz="1600" b="1" dirty="0"/>
              <a:t> </a:t>
            </a:r>
            <a:r>
              <a:rPr lang="en-US" sz="1600" b="1" dirty="0" err="1"/>
              <a:t>bo’lishi</a:t>
            </a:r>
            <a:r>
              <a:rPr lang="en-US" sz="1600" b="1" dirty="0"/>
              <a:t> </a:t>
            </a:r>
            <a:r>
              <a:rPr lang="en-US" sz="1600" b="1" dirty="0" err="1"/>
              <a:t>kerak</a:t>
            </a:r>
            <a:r>
              <a:rPr lang="en-US" sz="1600" b="1" dirty="0"/>
              <a:t>. </a:t>
            </a:r>
            <a:r>
              <a:rPr lang="en-US" sz="1600" b="1" dirty="0" err="1"/>
              <a:t>Xonaning</a:t>
            </a:r>
            <a:r>
              <a:rPr lang="en-US" sz="1600" b="1" dirty="0"/>
              <a:t> </a:t>
            </a:r>
            <a:r>
              <a:rPr lang="en-US" sz="1600" b="1" dirty="0" err="1"/>
              <a:t>devori</a:t>
            </a:r>
            <a:r>
              <a:rPr lang="en-US" sz="1600" b="1" dirty="0"/>
              <a:t>, </a:t>
            </a:r>
            <a:r>
              <a:rPr lang="en-US" sz="1600" b="1" dirty="0" err="1" smtClean="0"/>
              <a:t>interyer</a:t>
            </a:r>
            <a:r>
              <a:rPr lang="en-US" sz="1600" b="1" dirty="0" smtClean="0"/>
              <a:t> </a:t>
            </a:r>
            <a:r>
              <a:rPr lang="en-US" sz="1600" b="1" dirty="0" err="1"/>
              <a:t>kengligi</a:t>
            </a:r>
            <a:r>
              <a:rPr lang="en-US" sz="1600" b="1" dirty="0"/>
              <a:t>, </a:t>
            </a:r>
            <a:r>
              <a:rPr lang="en-US" sz="1600" b="1" dirty="0" err="1"/>
              <a:t>yog’och</a:t>
            </a:r>
            <a:r>
              <a:rPr lang="en-US" sz="1600" b="1" dirty="0"/>
              <a:t> </a:t>
            </a:r>
            <a:r>
              <a:rPr lang="en-US" sz="1600" b="1" dirty="0" err="1"/>
              <a:t>uyning</a:t>
            </a:r>
            <a:r>
              <a:rPr lang="en-US" sz="1600" b="1" dirty="0"/>
              <a:t> </a:t>
            </a:r>
            <a:r>
              <a:rPr lang="en-US" sz="1600" b="1" dirty="0" err="1"/>
              <a:t>tashqi</a:t>
            </a:r>
            <a:r>
              <a:rPr lang="en-US" sz="1600" b="1" dirty="0"/>
              <a:t> </a:t>
            </a:r>
            <a:r>
              <a:rPr lang="en-US" sz="1600" b="1" dirty="0" err="1"/>
              <a:t>devorlari</a:t>
            </a:r>
            <a:r>
              <a:rPr lang="en-US" sz="1600" b="1" dirty="0"/>
              <a:t> </a:t>
            </a:r>
            <a:r>
              <a:rPr lang="en-US" sz="1600" b="1" dirty="0" err="1"/>
              <a:t>yoki</a:t>
            </a:r>
            <a:r>
              <a:rPr lang="en-US" sz="1600" b="1" dirty="0"/>
              <a:t> </a:t>
            </a:r>
            <a:r>
              <a:rPr lang="en-US" sz="1600" b="1" dirty="0" err="1"/>
              <a:t>uzoqdagi</a:t>
            </a:r>
            <a:r>
              <a:rPr lang="en-US" sz="1600" b="1" dirty="0"/>
              <a:t> </a:t>
            </a:r>
            <a:r>
              <a:rPr lang="en-US" sz="1600" b="1" dirty="0" err="1"/>
              <a:t>manzara</a:t>
            </a:r>
            <a:r>
              <a:rPr lang="en-US" sz="1600" b="1" dirty="0"/>
              <a:t> </a:t>
            </a:r>
            <a:r>
              <a:rPr lang="en-US" sz="1600" b="1" dirty="0" err="1"/>
              <a:t>kengligi</a:t>
            </a:r>
            <a:r>
              <a:rPr lang="en-US" sz="1600" b="1" dirty="0"/>
              <a:t> ham </a:t>
            </a:r>
            <a:r>
              <a:rPr lang="en-US" sz="1600" b="1" dirty="0" err="1"/>
              <a:t>fon</a:t>
            </a:r>
            <a:r>
              <a:rPr lang="en-US" sz="1600" b="1" dirty="0"/>
              <a:t> </a:t>
            </a:r>
            <a:r>
              <a:rPr lang="en-US" sz="1600" b="1" dirty="0" err="1"/>
              <a:t>o’rnida</a:t>
            </a:r>
            <a:r>
              <a:rPr lang="en-US" sz="1600" b="1" dirty="0"/>
              <a:t> </a:t>
            </a:r>
            <a:r>
              <a:rPr lang="en-US" sz="1600" b="1" dirty="0" err="1"/>
              <a:t>qo’llanilishi</a:t>
            </a:r>
            <a:r>
              <a:rPr lang="en-US" sz="1600" b="1" dirty="0"/>
              <a:t> </a:t>
            </a:r>
            <a:r>
              <a:rPr lang="en-US" sz="1600" b="1" dirty="0" err="1"/>
              <a:t>mumkin</a:t>
            </a:r>
            <a:r>
              <a:rPr lang="en-US" sz="1600" b="1" dirty="0"/>
              <a:t>. </a:t>
            </a:r>
            <a:r>
              <a:rPr lang="en-US" sz="1600" b="1" dirty="0" err="1"/>
              <a:t>Nima</a:t>
            </a:r>
            <a:r>
              <a:rPr lang="en-US" sz="1600" b="1" dirty="0"/>
              <a:t> </a:t>
            </a:r>
            <a:r>
              <a:rPr lang="en-US" sz="1600" b="1" dirty="0" err="1"/>
              <a:t>bo’lganda</a:t>
            </a:r>
            <a:r>
              <a:rPr lang="en-US" sz="1600" b="1" dirty="0"/>
              <a:t> ham u </a:t>
            </a:r>
            <a:r>
              <a:rPr lang="en-US" sz="1600" b="1" dirty="0" err="1"/>
              <a:t>natura</a:t>
            </a:r>
            <a:r>
              <a:rPr lang="en-US" sz="1600" b="1" dirty="0"/>
              <a:t> </a:t>
            </a:r>
            <a:r>
              <a:rPr lang="en-US" sz="1600" b="1" dirty="0" err="1"/>
              <a:t>qo’yilmasida</a:t>
            </a:r>
            <a:r>
              <a:rPr lang="en-US" sz="1600" b="1" dirty="0"/>
              <a:t> </a:t>
            </a:r>
            <a:r>
              <a:rPr lang="en-US" sz="1600" b="1" dirty="0" err="1"/>
              <a:t>hayotiy</a:t>
            </a:r>
            <a:r>
              <a:rPr lang="en-US" sz="1600" b="1" dirty="0"/>
              <a:t> </a:t>
            </a:r>
            <a:r>
              <a:rPr lang="en-US" sz="1600" b="1" dirty="0" err="1"/>
              <a:t>haqiqatni</a:t>
            </a:r>
            <a:r>
              <a:rPr lang="en-US" sz="1600" b="1" dirty="0"/>
              <a:t> </a:t>
            </a:r>
            <a:r>
              <a:rPr lang="en-US" sz="1600" b="1" dirty="0" err="1"/>
              <a:t>aks</a:t>
            </a:r>
            <a:r>
              <a:rPr lang="en-US" sz="1600" b="1" dirty="0"/>
              <a:t> </a:t>
            </a:r>
            <a:r>
              <a:rPr lang="en-US" sz="1600" b="1" dirty="0" err="1"/>
              <a:t>ettira</a:t>
            </a:r>
            <a:r>
              <a:rPr lang="en-US" sz="1600" b="1" dirty="0"/>
              <a:t> </a:t>
            </a:r>
            <a:r>
              <a:rPr lang="en-US" sz="1600" b="1" dirty="0" err="1"/>
              <a:t>olishi</a:t>
            </a:r>
            <a:r>
              <a:rPr lang="en-US" sz="1600" b="1" dirty="0"/>
              <a:t> </a:t>
            </a:r>
            <a:r>
              <a:rPr lang="en-US" sz="1600" b="1" dirty="0" err="1"/>
              <a:t>kerak</a:t>
            </a:r>
            <a:r>
              <a:rPr lang="en-US" sz="1600" b="1" dirty="0"/>
              <a:t>. </a:t>
            </a:r>
            <a:r>
              <a:rPr lang="en-US" sz="1600" b="1" dirty="0" err="1"/>
              <a:t>O’quv</a:t>
            </a:r>
            <a:r>
              <a:rPr lang="en-US" sz="1600" b="1" dirty="0"/>
              <a:t> </a:t>
            </a:r>
            <a:r>
              <a:rPr lang="en-US" sz="1600" b="1" dirty="0" err="1"/>
              <a:t>natyurmortining</a:t>
            </a:r>
            <a:r>
              <a:rPr lang="en-US" sz="1600" b="1" dirty="0"/>
              <a:t> </a:t>
            </a:r>
            <a:r>
              <a:rPr lang="en-US" sz="1600" b="1" dirty="0" err="1"/>
              <a:t>kompozitsiyasi</a:t>
            </a:r>
            <a:r>
              <a:rPr lang="en-US" sz="1600" b="1" dirty="0"/>
              <a:t> </a:t>
            </a:r>
            <a:r>
              <a:rPr lang="en-US" sz="1600" b="1" dirty="0" err="1"/>
              <a:t>turlicha</a:t>
            </a:r>
            <a:r>
              <a:rPr lang="en-US" sz="1600" b="1" dirty="0"/>
              <a:t> </a:t>
            </a:r>
            <a:r>
              <a:rPr lang="en-US" sz="1600" b="1" dirty="0" err="1" smtClean="0"/>
              <a:t>yechimga</a:t>
            </a:r>
            <a:r>
              <a:rPr lang="en-US" sz="1600" b="1" dirty="0" smtClean="0"/>
              <a:t> </a:t>
            </a:r>
            <a:r>
              <a:rPr lang="en-US" sz="1600" b="1" dirty="0" err="1"/>
              <a:t>egadir</a:t>
            </a:r>
            <a:r>
              <a:rPr lang="en-US" sz="1600" b="1" dirty="0"/>
              <a:t>. </a:t>
            </a:r>
            <a:r>
              <a:rPr lang="en-US" sz="1600" b="1" dirty="0" err="1"/>
              <a:t>Biroq</a:t>
            </a:r>
            <a:r>
              <a:rPr lang="en-US" sz="1600" b="1" dirty="0"/>
              <a:t> </a:t>
            </a:r>
            <a:r>
              <a:rPr lang="en-US" sz="1600" b="1" dirty="0" err="1"/>
              <a:t>badiiy</a:t>
            </a:r>
            <a:r>
              <a:rPr lang="en-US" sz="1600" b="1" dirty="0"/>
              <a:t> </a:t>
            </a:r>
            <a:r>
              <a:rPr lang="en-US" sz="1600" b="1" dirty="0" err="1"/>
              <a:t>pedagogika</a:t>
            </a:r>
            <a:r>
              <a:rPr lang="en-US" sz="1600" b="1" dirty="0"/>
              <a:t> </a:t>
            </a:r>
            <a:r>
              <a:rPr lang="en-US" sz="1600" b="1" dirty="0" err="1"/>
              <a:t>va</a:t>
            </a:r>
            <a:r>
              <a:rPr lang="en-US" sz="1600" b="1" dirty="0"/>
              <a:t> </a:t>
            </a:r>
            <a:r>
              <a:rPr lang="en-US" sz="1600" b="1" dirty="0" err="1"/>
              <a:t>realistik</a:t>
            </a:r>
            <a:r>
              <a:rPr lang="en-US" sz="1600" b="1" dirty="0"/>
              <a:t> </a:t>
            </a:r>
            <a:r>
              <a:rPr lang="en-US" sz="1600" b="1" dirty="0" err="1"/>
              <a:t>san’atda</a:t>
            </a:r>
            <a:r>
              <a:rPr lang="en-US" sz="1600" b="1" dirty="0"/>
              <a:t> </a:t>
            </a:r>
            <a:r>
              <a:rPr lang="en-US" sz="1600" b="1" dirty="0" err="1"/>
              <a:t>tabiat</a:t>
            </a:r>
            <a:r>
              <a:rPr lang="en-US" sz="1600" b="1" dirty="0"/>
              <a:t> </a:t>
            </a:r>
            <a:r>
              <a:rPr lang="en-US" sz="1600" b="1" dirty="0" err="1"/>
              <a:t>va</a:t>
            </a:r>
            <a:r>
              <a:rPr lang="en-US" sz="1600" b="1" dirty="0"/>
              <a:t> </a:t>
            </a:r>
            <a:r>
              <a:rPr lang="en-US" sz="1600" b="1" dirty="0" err="1"/>
              <a:t>bayon</a:t>
            </a:r>
            <a:r>
              <a:rPr lang="en-US" sz="1600" b="1" dirty="0"/>
              <a:t> </a:t>
            </a:r>
            <a:r>
              <a:rPr lang="en-US" sz="1600" b="1" dirty="0" err="1"/>
              <a:t>etilgan</a:t>
            </a:r>
            <a:r>
              <a:rPr lang="en-US" sz="1600" b="1" dirty="0"/>
              <a:t> </a:t>
            </a:r>
            <a:r>
              <a:rPr lang="en-US" sz="1600" b="1" dirty="0" err="1"/>
              <a:t>asosiy</a:t>
            </a:r>
            <a:r>
              <a:rPr lang="en-US" sz="1600" b="1" dirty="0"/>
              <a:t> </a:t>
            </a:r>
            <a:r>
              <a:rPr lang="en-US" sz="1600" b="1" dirty="0" err="1"/>
              <a:t>talablar</a:t>
            </a:r>
            <a:r>
              <a:rPr lang="en-US" sz="1600" b="1" dirty="0"/>
              <a:t> </a:t>
            </a:r>
            <a:r>
              <a:rPr lang="en-US" sz="1600" b="1" dirty="0" err="1"/>
              <a:t>o’zgarmay</a:t>
            </a:r>
            <a:r>
              <a:rPr lang="en-US" sz="1600" b="1" dirty="0"/>
              <a:t> </a:t>
            </a:r>
            <a:r>
              <a:rPr lang="en-US" sz="1600" b="1" dirty="0" err="1"/>
              <a:t>qolmoqda</a:t>
            </a:r>
            <a:r>
              <a:rPr lang="en-US" sz="1600" b="1" dirty="0"/>
              <a:t>: </a:t>
            </a:r>
            <a:r>
              <a:rPr lang="en-US" sz="1600" b="1" dirty="0" err="1"/>
              <a:t>aniqlik</a:t>
            </a:r>
            <a:r>
              <a:rPr lang="en-US" sz="1600" b="1" dirty="0"/>
              <a:t>, </a:t>
            </a:r>
            <a:r>
              <a:rPr lang="en-US" sz="1600" b="1" dirty="0" err="1"/>
              <a:t>badiiy</a:t>
            </a:r>
            <a:r>
              <a:rPr lang="en-US" sz="1600" b="1" dirty="0"/>
              <a:t> </a:t>
            </a:r>
            <a:r>
              <a:rPr lang="en-US" sz="1600" b="1" dirty="0" err="1"/>
              <a:t>ifodalilik</a:t>
            </a:r>
            <a:r>
              <a:rPr lang="en-US" sz="1600" b="1" dirty="0"/>
              <a:t>, </a:t>
            </a:r>
            <a:r>
              <a:rPr lang="en-US" sz="1600" b="1" dirty="0" err="1"/>
              <a:t>o’quv-metodik</a:t>
            </a:r>
            <a:r>
              <a:rPr lang="en-US" sz="1600" b="1" dirty="0"/>
              <a:t> </a:t>
            </a:r>
            <a:r>
              <a:rPr lang="en-US" sz="1600" b="1" dirty="0" err="1"/>
              <a:t>vazifalarning</a:t>
            </a:r>
            <a:r>
              <a:rPr lang="en-US" sz="1600" b="1" dirty="0"/>
              <a:t> </a:t>
            </a:r>
            <a:r>
              <a:rPr lang="en-US" sz="1600" b="1" dirty="0" err="1"/>
              <a:t>mavjudligi</a:t>
            </a:r>
            <a:r>
              <a:rPr lang="ru-RU" sz="1600" dirty="0" smtClean="0">
                <a:solidFill>
                  <a:srgbClr val="800000"/>
                </a:solidFill>
                <a:latin typeface="Times New Roman" panose="02020603050405020304" pitchFamily="18" charset="0"/>
                <a:cs typeface="Times New Roman" panose="02020603050405020304" pitchFamily="18" charset="0"/>
              </a:rPr>
              <a:t>.</a:t>
            </a:r>
          </a:p>
          <a:p>
            <a:pPr marL="0">
              <a:spcBef>
                <a:spcPts val="0"/>
              </a:spcBef>
            </a:pPr>
            <a:endParaRPr lang="ru-RU" sz="1600" dirty="0">
              <a:latin typeface="Times New Roman" panose="02020603050405020304" pitchFamily="18" charset="0"/>
              <a:cs typeface="Times New Roman" panose="02020603050405020304" pitchFamily="18" charset="0"/>
            </a:endParaRPr>
          </a:p>
        </p:txBody>
      </p:sp>
      <p:pic>
        <p:nvPicPr>
          <p:cNvPr id="8" name="Рисунок 7"/>
          <p:cNvPicPr/>
          <p:nvPr/>
        </p:nvPicPr>
        <p:blipFill>
          <a:blip r:embed="rId2">
            <a:extLst>
              <a:ext uri="{28A0092B-C50C-407E-A947-70E740481C1C}">
                <a14:useLocalDpi xmlns:a14="http://schemas.microsoft.com/office/drawing/2010/main" val="0"/>
              </a:ext>
            </a:extLst>
          </a:blip>
          <a:srcRect/>
          <a:stretch>
            <a:fillRect/>
          </a:stretch>
        </p:blipFill>
        <p:spPr bwMode="auto">
          <a:xfrm>
            <a:off x="226348" y="831484"/>
            <a:ext cx="2781300" cy="1962150"/>
          </a:xfrm>
          <a:prstGeom prst="rect">
            <a:avLst/>
          </a:prstGeom>
          <a:noFill/>
          <a:ln>
            <a:noFill/>
          </a:ln>
        </p:spPr>
      </p:pic>
      <p:pic>
        <p:nvPicPr>
          <p:cNvPr id="9" name="Рисунок 8"/>
          <p:cNvPicPr/>
          <p:nvPr/>
        </p:nvPicPr>
        <p:blipFill>
          <a:blip r:embed="rId3">
            <a:extLst>
              <a:ext uri="{28A0092B-C50C-407E-A947-70E740481C1C}">
                <a14:useLocalDpi xmlns:a14="http://schemas.microsoft.com/office/drawing/2010/main" val="0"/>
              </a:ext>
            </a:extLst>
          </a:blip>
          <a:srcRect/>
          <a:stretch>
            <a:fillRect/>
          </a:stretch>
        </p:blipFill>
        <p:spPr bwMode="auto">
          <a:xfrm>
            <a:off x="226348" y="3546109"/>
            <a:ext cx="2865755" cy="2000250"/>
          </a:xfrm>
          <a:prstGeom prst="rect">
            <a:avLst/>
          </a:prstGeom>
          <a:noFill/>
          <a:ln>
            <a:noFill/>
          </a:ln>
        </p:spPr>
      </p:pic>
    </p:spTree>
    <p:extLst>
      <p:ext uri="{BB962C8B-B14F-4D97-AF65-F5344CB8AC3E}">
        <p14:creationId xmlns:p14="http://schemas.microsoft.com/office/powerpoint/2010/main" val="42455973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027" y="947054"/>
            <a:ext cx="7369629" cy="280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12127" y="3973285"/>
            <a:ext cx="7369628" cy="2610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Заголовок 1"/>
          <p:cNvSpPr txBox="1">
            <a:spLocks/>
          </p:cNvSpPr>
          <p:nvPr/>
        </p:nvSpPr>
        <p:spPr>
          <a:xfrm>
            <a:off x="3214772" y="297543"/>
            <a:ext cx="5488441" cy="460827"/>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uz-Cyrl-UZ" sz="1800" b="1" dirty="0" smtClean="0">
                <a:solidFill>
                  <a:srgbClr val="1818B4"/>
                </a:solidFill>
              </a:rPr>
              <a:t>NATYURMORT</a:t>
            </a:r>
            <a:r>
              <a:rPr lang="en-US" sz="1800" b="1" dirty="0" smtClean="0">
                <a:solidFill>
                  <a:srgbClr val="1818B4"/>
                </a:solidFill>
              </a:rPr>
              <a:t>NI ISHLASH BOSQICHLARI</a:t>
            </a:r>
            <a:endParaRPr lang="ru-RU" sz="1800" dirty="0">
              <a:solidFill>
                <a:srgbClr val="1818B4"/>
              </a:solidFill>
            </a:endParaRPr>
          </a:p>
        </p:txBody>
      </p:sp>
    </p:spTree>
    <p:extLst>
      <p:ext uri="{BB962C8B-B14F-4D97-AF65-F5344CB8AC3E}">
        <p14:creationId xmlns:p14="http://schemas.microsoft.com/office/powerpoint/2010/main" val="8236915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Овал 111"/>
          <p:cNvSpPr>
            <a:spLocks noChangeArrowheads="1"/>
          </p:cNvSpPr>
          <p:nvPr/>
        </p:nvSpPr>
        <p:spPr bwMode="auto">
          <a:xfrm>
            <a:off x="3234085" y="362652"/>
            <a:ext cx="2424113" cy="2441575"/>
          </a:xfrm>
          <a:prstGeom prst="ellipse">
            <a:avLst/>
          </a:prstGeom>
          <a:solidFill>
            <a:srgbClr val="FFFF00"/>
          </a:solidFill>
          <a:ln w="2540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endParaRPr kumimoji="0" lang="uz-Cyrl-UZ" sz="24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800" b="1" i="0" u="none" strike="noStrike" cap="none" normalizeH="0" baseline="0" dirty="0" smtClean="0">
                <a:ln>
                  <a:noFill/>
                </a:ln>
                <a:solidFill>
                  <a:schemeClr val="tx1"/>
                </a:solidFill>
                <a:effectLst/>
                <a:latin typeface="Times New Roman" pitchFamily="18" charset="0"/>
                <a:cs typeface="Times New Roman" pitchFamily="18" charset="0"/>
              </a:rPr>
              <a:t>SARIQ</a:t>
            </a:r>
            <a:endParaRPr kumimoji="0" lang="uz-Cyrl-UZ" sz="28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9" name="Овал 109"/>
          <p:cNvSpPr>
            <a:spLocks noChangeArrowheads="1"/>
          </p:cNvSpPr>
          <p:nvPr/>
        </p:nvSpPr>
        <p:spPr bwMode="auto">
          <a:xfrm>
            <a:off x="1596224" y="2819930"/>
            <a:ext cx="2763837" cy="1600200"/>
          </a:xfrm>
          <a:prstGeom prst="ellipse">
            <a:avLst/>
          </a:prstGeom>
          <a:solidFill>
            <a:srgbClr val="FF9900"/>
          </a:solidFill>
          <a:ln w="31750">
            <a:solidFill>
              <a:srgbClr val="000000"/>
            </a:solidFill>
            <a:round/>
            <a:headEnd/>
            <a:tailEnd/>
          </a:ln>
        </p:spPr>
        <p:txBody>
          <a:bodyPr vert="horz" wrap="square" lIns="91440" tIns="45720" rIns="91440" bIns="45720" numCol="1" anchor="t" anchorCtr="0" compatLnSpc="1">
            <a:prstTxWarp prst="textNoShape">
              <a:avLst/>
            </a:prstTxWarp>
          </a:bodyPr>
          <a:lstStyle/>
          <a:p>
            <a:pPr marL="0" lvl="0" indent="0" eaLnBrk="1" fontAlgn="base" latinLnBrk="0" hangingPunct="1">
              <a:lnSpc>
                <a:spcPct val="100000"/>
              </a:lnSpc>
              <a:spcBef>
                <a:spcPct val="0"/>
              </a:spcBef>
              <a:spcAft>
                <a:spcPts val="1000"/>
              </a:spcAft>
              <a:tabLst/>
            </a:pPr>
            <a:endParaRPr kumimoji="0" lang="uz-Cyrl-UZ" sz="10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tx1"/>
                </a:solidFill>
                <a:effectLst/>
                <a:latin typeface="Times New Roman" pitchFamily="18" charset="0"/>
                <a:cs typeface="Times New Roman" pitchFamily="18" charset="0"/>
              </a:rPr>
              <a:t>UMUMIY JIHATLARI</a:t>
            </a:r>
            <a:endParaRPr kumimoji="0" lang="ru-RU" sz="1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1" name="Овал 111"/>
          <p:cNvSpPr>
            <a:spLocks noChangeArrowheads="1"/>
          </p:cNvSpPr>
          <p:nvPr/>
        </p:nvSpPr>
        <p:spPr bwMode="auto">
          <a:xfrm>
            <a:off x="9346936" y="268985"/>
            <a:ext cx="2424113" cy="2441575"/>
          </a:xfrm>
          <a:prstGeom prst="ellipse">
            <a:avLst/>
          </a:prstGeom>
          <a:solidFill>
            <a:srgbClr val="FFFF00"/>
          </a:solidFill>
          <a:ln w="2540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endParaRPr kumimoji="0" lang="uz-Cyrl-UZ" sz="24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800" b="1" i="0" u="none" strike="noStrike" cap="none" normalizeH="0" baseline="0" dirty="0" smtClean="0">
                <a:ln>
                  <a:noFill/>
                </a:ln>
                <a:solidFill>
                  <a:schemeClr val="tx1"/>
                </a:solidFill>
                <a:effectLst/>
                <a:latin typeface="Times New Roman" pitchFamily="18" charset="0"/>
                <a:cs typeface="Times New Roman" pitchFamily="18" charset="0"/>
              </a:rPr>
              <a:t>SARIQ</a:t>
            </a:r>
            <a:endParaRPr kumimoji="0" lang="uz-Cyrl-UZ" sz="28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2" name="Овал 111"/>
          <p:cNvSpPr>
            <a:spLocks noChangeArrowheads="1"/>
          </p:cNvSpPr>
          <p:nvPr/>
        </p:nvSpPr>
        <p:spPr bwMode="auto">
          <a:xfrm>
            <a:off x="6583100" y="294917"/>
            <a:ext cx="2424113" cy="2441575"/>
          </a:xfrm>
          <a:prstGeom prst="ellipse">
            <a:avLst/>
          </a:prstGeom>
          <a:solidFill>
            <a:schemeClr val="tx2">
              <a:lumMod val="60000"/>
              <a:lumOff val="40000"/>
            </a:schemeClr>
          </a:solidFill>
          <a:ln w="2540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endParaRPr kumimoji="0" lang="uz-Cyrl-UZ" sz="24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800" b="1" i="0" u="none" strike="noStrike" cap="none" normalizeH="0" baseline="0" dirty="0" smtClean="0">
                <a:ln>
                  <a:noFill/>
                </a:ln>
                <a:solidFill>
                  <a:schemeClr val="tx1"/>
                </a:solidFill>
                <a:effectLst/>
                <a:latin typeface="Times New Roman" pitchFamily="18" charset="0"/>
                <a:cs typeface="Times New Roman" pitchFamily="18" charset="0"/>
              </a:rPr>
              <a:t>KO’K</a:t>
            </a:r>
            <a:endParaRPr kumimoji="0" lang="uz-Cyrl-UZ" sz="28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3" name="Овал 111"/>
          <p:cNvSpPr>
            <a:spLocks noChangeArrowheads="1"/>
          </p:cNvSpPr>
          <p:nvPr/>
        </p:nvSpPr>
        <p:spPr bwMode="auto">
          <a:xfrm>
            <a:off x="362652" y="288568"/>
            <a:ext cx="2424113" cy="2441575"/>
          </a:xfrm>
          <a:prstGeom prst="ellipse">
            <a:avLst/>
          </a:prstGeom>
          <a:solidFill>
            <a:srgbClr val="FF0000"/>
          </a:solidFill>
          <a:ln w="2540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endParaRPr kumimoji="0" lang="uz-Cyrl-UZ" sz="24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800" b="1" i="0" u="none" strike="noStrike" cap="none" normalizeH="0" baseline="0" dirty="0" smtClean="0">
                <a:ln>
                  <a:noFill/>
                </a:ln>
                <a:solidFill>
                  <a:schemeClr val="tx1"/>
                </a:solidFill>
                <a:effectLst/>
                <a:latin typeface="Times New Roman" pitchFamily="18" charset="0"/>
                <a:cs typeface="Times New Roman" pitchFamily="18" charset="0"/>
              </a:rPr>
              <a:t>QIZIL</a:t>
            </a:r>
            <a:endParaRPr kumimoji="0" lang="uz-Cyrl-UZ" sz="28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4" name="Овал 109"/>
          <p:cNvSpPr>
            <a:spLocks noChangeArrowheads="1"/>
          </p:cNvSpPr>
          <p:nvPr/>
        </p:nvSpPr>
        <p:spPr bwMode="auto">
          <a:xfrm>
            <a:off x="7818260" y="2868791"/>
            <a:ext cx="2763837" cy="1600200"/>
          </a:xfrm>
          <a:prstGeom prst="ellipse">
            <a:avLst/>
          </a:prstGeom>
          <a:solidFill>
            <a:srgbClr val="00B050"/>
          </a:solidFill>
          <a:ln w="31750">
            <a:solidFill>
              <a:srgbClr val="000000"/>
            </a:solidFill>
            <a:round/>
            <a:headEnd/>
            <a:tailEnd/>
          </a:ln>
        </p:spPr>
        <p:txBody>
          <a:bodyPr vert="horz" wrap="square" lIns="91440" tIns="45720" rIns="91440" bIns="45720" numCol="1" anchor="t" anchorCtr="0" compatLnSpc="1">
            <a:prstTxWarp prst="textNoShape">
              <a:avLst/>
            </a:prstTxWarp>
          </a:bodyPr>
          <a:lstStyle/>
          <a:p>
            <a:pPr marL="0" lvl="0" indent="0" eaLnBrk="1" fontAlgn="base" latinLnBrk="0" hangingPunct="1">
              <a:lnSpc>
                <a:spcPct val="100000"/>
              </a:lnSpc>
              <a:spcBef>
                <a:spcPct val="0"/>
              </a:spcBef>
              <a:spcAft>
                <a:spcPts val="1000"/>
              </a:spcAft>
              <a:tabLst/>
            </a:pPr>
            <a:endParaRPr kumimoji="0" lang="uz-Cyrl-UZ" sz="10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tx1"/>
                </a:solidFill>
                <a:effectLst/>
                <a:latin typeface="Times New Roman" pitchFamily="18" charset="0"/>
                <a:cs typeface="Times New Roman" pitchFamily="18" charset="0"/>
              </a:rPr>
              <a:t>FARQLARI</a:t>
            </a:r>
            <a:endParaRPr kumimoji="0" lang="ru-RU" sz="1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6" name="Прямоугольник 15"/>
          <p:cNvSpPr/>
          <p:nvPr/>
        </p:nvSpPr>
        <p:spPr>
          <a:xfrm>
            <a:off x="3186015" y="5260622"/>
            <a:ext cx="2348089" cy="1253067"/>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latin typeface="Times New Roman" pitchFamily="18" charset="0"/>
                <a:cs typeface="Times New Roman" pitchFamily="18" charset="0"/>
              </a:rPr>
              <a:t>AXROMATIK</a:t>
            </a:r>
            <a:endParaRPr lang="ru-RU" sz="2000" b="1" dirty="0">
              <a:latin typeface="Times New Roman" pitchFamily="18" charset="0"/>
              <a:cs typeface="Times New Roman" pitchFamily="18" charset="0"/>
            </a:endParaRPr>
          </a:p>
        </p:txBody>
      </p:sp>
      <p:sp>
        <p:nvSpPr>
          <p:cNvPr id="17" name="Прямоугольник 16"/>
          <p:cNvSpPr/>
          <p:nvPr/>
        </p:nvSpPr>
        <p:spPr>
          <a:xfrm>
            <a:off x="6333245" y="5226754"/>
            <a:ext cx="2348089" cy="1253067"/>
          </a:xfrm>
          <a:prstGeom prst="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latin typeface="Times New Roman" pitchFamily="18" charset="0"/>
                <a:cs typeface="Times New Roman" pitchFamily="18" charset="0"/>
              </a:rPr>
              <a:t>XROMATIK</a:t>
            </a:r>
            <a:endParaRPr lang="ru-RU" sz="2000" b="1" dirty="0">
              <a:latin typeface="Times New Roman" pitchFamily="18" charset="0"/>
              <a:cs typeface="Times New Roman" pitchFamily="18" charset="0"/>
            </a:endParaRPr>
          </a:p>
        </p:txBody>
      </p:sp>
      <p:sp>
        <p:nvSpPr>
          <p:cNvPr id="18" name="Прямоугольник 17"/>
          <p:cNvSpPr/>
          <p:nvPr/>
        </p:nvSpPr>
        <p:spPr>
          <a:xfrm>
            <a:off x="4752620" y="3589868"/>
            <a:ext cx="2348089" cy="125306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fontAlgn="base">
              <a:spcBef>
                <a:spcPct val="0"/>
              </a:spcBef>
              <a:spcAft>
                <a:spcPct val="0"/>
              </a:spcAft>
            </a:pPr>
            <a:r>
              <a:rPr lang="en-US" sz="2000" b="1" dirty="0" smtClean="0">
                <a:solidFill>
                  <a:schemeClr val="tx1"/>
                </a:solidFill>
                <a:latin typeface="Times New Roman" pitchFamily="18" charset="0"/>
                <a:cs typeface="Times New Roman" pitchFamily="18" charset="0"/>
              </a:rPr>
              <a:t>XULASANGIZ</a:t>
            </a:r>
            <a:endParaRPr lang="ru-RU" sz="2000" dirty="0">
              <a:solidFill>
                <a:schemeClr val="tx1"/>
              </a:solidFill>
              <a:latin typeface="Times New Roman" pitchFamily="18" charset="0"/>
              <a:cs typeface="Times New Roman" pitchFamily="18" charset="0"/>
            </a:endParaRPr>
          </a:p>
        </p:txBody>
      </p:sp>
      <p:sp>
        <p:nvSpPr>
          <p:cNvPr id="24" name="Стрелка вправо 23"/>
          <p:cNvSpPr/>
          <p:nvPr/>
        </p:nvSpPr>
        <p:spPr>
          <a:xfrm rot="9183444">
            <a:off x="4253910" y="4771043"/>
            <a:ext cx="447320" cy="38382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5" name="Стрелка вправо 24"/>
          <p:cNvSpPr/>
          <p:nvPr/>
        </p:nvSpPr>
        <p:spPr>
          <a:xfrm rot="1803116">
            <a:off x="7159230" y="4779305"/>
            <a:ext cx="447320" cy="38382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6" name="Тройная стрелка влево/вправо/вверх 25"/>
          <p:cNvSpPr/>
          <p:nvPr/>
        </p:nvSpPr>
        <p:spPr>
          <a:xfrm rot="10800000">
            <a:off x="2515297" y="2123724"/>
            <a:ext cx="925689" cy="699911"/>
          </a:xfrm>
          <a:prstGeom prst="leftRigh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7" name="Тройная стрелка влево/вправо/вверх 26"/>
          <p:cNvSpPr/>
          <p:nvPr/>
        </p:nvSpPr>
        <p:spPr>
          <a:xfrm rot="10800000">
            <a:off x="8726490" y="2156528"/>
            <a:ext cx="925689" cy="699911"/>
          </a:xfrm>
          <a:prstGeom prst="leftRigh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3439627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813933"/>
          </a:xfrm>
        </p:spPr>
        <p:txBody>
          <a:bodyPr>
            <a:noAutofit/>
          </a:bodyPr>
          <a:lstStyle/>
          <a:p>
            <a:r>
              <a:rPr lang="uz-Cyrl-UZ" sz="1800" b="1" dirty="0">
                <a:solidFill>
                  <a:srgbClr val="1818B4"/>
                </a:solidFill>
              </a:rPr>
              <a:t>Rassom to’g’risidagi qisqacha ma’lumotni o’qing va bu asar qaysi rassom ekanligini aniqlang. </a:t>
            </a:r>
            <a:r>
              <a:rPr lang="ru-RU" sz="1800" b="1" dirty="0">
                <a:solidFill>
                  <a:srgbClr val="1818B4"/>
                </a:solidFill>
              </a:rPr>
              <a:t/>
            </a:r>
            <a:br>
              <a:rPr lang="ru-RU" sz="1800" b="1" dirty="0">
                <a:solidFill>
                  <a:srgbClr val="1818B4"/>
                </a:solidFill>
              </a:rPr>
            </a:br>
            <a:r>
              <a:rPr lang="uz-Cyrl-UZ" sz="1800" b="1" dirty="0">
                <a:solidFill>
                  <a:srgbClr val="1818B4"/>
                </a:solidFill>
              </a:rPr>
              <a:t> </a:t>
            </a:r>
            <a:r>
              <a:rPr lang="ru-RU" sz="1800" b="1" dirty="0" err="1">
                <a:solidFill>
                  <a:srgbClr val="1818B4"/>
                </a:solidFill>
              </a:rPr>
              <a:t>Variant</a:t>
            </a:r>
            <a:r>
              <a:rPr lang="ru-RU" sz="1800" b="1" dirty="0">
                <a:solidFill>
                  <a:srgbClr val="1818B4"/>
                </a:solidFill>
              </a:rPr>
              <a:t> № 1</a:t>
            </a:r>
            <a:endParaRPr lang="ru-RU" sz="1800" dirty="0">
              <a:solidFill>
                <a:srgbClr val="1818B4"/>
              </a:solidFill>
              <a:latin typeface="Times New Roman" pitchFamily="18" charset="0"/>
              <a:cs typeface="Times New Roman" pitchFamily="18" charset="0"/>
            </a:endParaRPr>
          </a:p>
        </p:txBody>
      </p:sp>
      <p:sp>
        <p:nvSpPr>
          <p:cNvPr id="5" name="Прямоугольник 4"/>
          <p:cNvSpPr/>
          <p:nvPr/>
        </p:nvSpPr>
        <p:spPr>
          <a:xfrm>
            <a:off x="451556" y="4005165"/>
            <a:ext cx="11582400" cy="2308324"/>
          </a:xfrm>
          <a:prstGeom prst="rect">
            <a:avLst/>
          </a:prstGeom>
        </p:spPr>
        <p:txBody>
          <a:bodyPr wrap="square">
            <a:spAutoFit/>
          </a:bodyPr>
          <a:lstStyle/>
          <a:p>
            <a:r>
              <a:rPr lang="en-US" b="1" u="sng" dirty="0" smtClean="0">
                <a:solidFill>
                  <a:srgbClr val="C00000"/>
                </a:solidFill>
              </a:rPr>
              <a:t>S</a:t>
            </a:r>
            <a:r>
              <a:rPr lang="ru-RU" b="1" u="sng" dirty="0" err="1" smtClean="0">
                <a:solidFill>
                  <a:srgbClr val="C00000"/>
                </a:solidFill>
              </a:rPr>
              <a:t>avol</a:t>
            </a:r>
            <a:r>
              <a:rPr lang="ru-RU" b="1" u="sng" dirty="0" smtClean="0">
                <a:solidFill>
                  <a:srgbClr val="C00000"/>
                </a:solidFill>
              </a:rPr>
              <a:t>:</a:t>
            </a:r>
            <a:r>
              <a:rPr lang="ru-RU" b="1" u="sng" dirty="0" smtClean="0"/>
              <a:t> </a:t>
            </a:r>
            <a:endParaRPr lang="ru-RU" dirty="0"/>
          </a:p>
          <a:p>
            <a:r>
              <a:rPr lang="ru-RU" b="1" dirty="0">
                <a:solidFill>
                  <a:srgbClr val="1818B4"/>
                </a:solidFill>
              </a:rPr>
              <a:t>...... (1879-1949) </a:t>
            </a:r>
            <a:r>
              <a:rPr lang="ru-RU" b="1" dirty="0" err="1">
                <a:solidFill>
                  <a:srgbClr val="1818B4"/>
                </a:solidFill>
              </a:rPr>
              <a:t>Qozon</a:t>
            </a:r>
            <a:r>
              <a:rPr lang="ru-RU" b="1" dirty="0">
                <a:solidFill>
                  <a:srgbClr val="1818B4"/>
                </a:solidFill>
              </a:rPr>
              <a:t> </a:t>
            </a:r>
            <a:r>
              <a:rPr lang="ru-RU" b="1" dirty="0" err="1">
                <a:solidFill>
                  <a:srgbClr val="1818B4"/>
                </a:solidFill>
              </a:rPr>
              <a:t>shahrida</a:t>
            </a:r>
            <a:r>
              <a:rPr lang="ru-RU" b="1" dirty="0">
                <a:solidFill>
                  <a:srgbClr val="1818B4"/>
                </a:solidFill>
              </a:rPr>
              <a:t> </a:t>
            </a:r>
            <a:r>
              <a:rPr lang="ru-RU" b="1" dirty="0" err="1">
                <a:solidFill>
                  <a:srgbClr val="1818B4"/>
                </a:solidFill>
              </a:rPr>
              <a:t>tug’ildi</a:t>
            </a:r>
            <a:r>
              <a:rPr lang="ru-RU" b="1" dirty="0">
                <a:solidFill>
                  <a:srgbClr val="1818B4"/>
                </a:solidFill>
              </a:rPr>
              <a:t>. 1902-yilda </a:t>
            </a:r>
            <a:r>
              <a:rPr lang="ru-RU" b="1" dirty="0" err="1">
                <a:solidFill>
                  <a:srgbClr val="1818B4"/>
                </a:solidFill>
              </a:rPr>
              <a:t>Peterburg</a:t>
            </a:r>
            <a:r>
              <a:rPr lang="ru-RU" b="1" dirty="0">
                <a:solidFill>
                  <a:srgbClr val="1818B4"/>
                </a:solidFill>
              </a:rPr>
              <a:t> </a:t>
            </a:r>
            <a:r>
              <a:rPr lang="ru-RU" b="1" dirty="0" err="1">
                <a:solidFill>
                  <a:srgbClr val="1818B4"/>
                </a:solidFill>
              </a:rPr>
              <a:t>Badiiy</a:t>
            </a:r>
            <a:r>
              <a:rPr lang="ru-RU" b="1" dirty="0">
                <a:solidFill>
                  <a:srgbClr val="1818B4"/>
                </a:solidFill>
              </a:rPr>
              <a:t> </a:t>
            </a:r>
            <a:r>
              <a:rPr lang="ru-RU" b="1" dirty="0" err="1">
                <a:solidFill>
                  <a:srgbClr val="1818B4"/>
                </a:solidFill>
              </a:rPr>
              <a:t>akademiyasiga</a:t>
            </a:r>
            <a:r>
              <a:rPr lang="ru-RU" b="1" dirty="0">
                <a:solidFill>
                  <a:srgbClr val="1818B4"/>
                </a:solidFill>
              </a:rPr>
              <a:t> </a:t>
            </a:r>
            <a:r>
              <a:rPr lang="ru-RU" b="1" dirty="0" err="1">
                <a:solidFill>
                  <a:srgbClr val="1818B4"/>
                </a:solidFill>
              </a:rPr>
              <a:t>imtihonsiz</a:t>
            </a:r>
            <a:r>
              <a:rPr lang="ru-RU" b="1" dirty="0">
                <a:solidFill>
                  <a:srgbClr val="1818B4"/>
                </a:solidFill>
              </a:rPr>
              <a:t> </a:t>
            </a:r>
            <a:r>
              <a:rPr lang="ru-RU" b="1" dirty="0" err="1">
                <a:solidFill>
                  <a:srgbClr val="1818B4"/>
                </a:solidFill>
              </a:rPr>
              <a:t>qabul</a:t>
            </a:r>
            <a:r>
              <a:rPr lang="ru-RU" b="1" dirty="0">
                <a:solidFill>
                  <a:srgbClr val="1818B4"/>
                </a:solidFill>
              </a:rPr>
              <a:t> </a:t>
            </a:r>
            <a:r>
              <a:rPr lang="ru-RU" b="1" dirty="0" err="1">
                <a:solidFill>
                  <a:srgbClr val="1818B4"/>
                </a:solidFill>
              </a:rPr>
              <a:t>qilindi</a:t>
            </a:r>
            <a:r>
              <a:rPr lang="ru-RU" b="1" dirty="0">
                <a:solidFill>
                  <a:srgbClr val="1818B4"/>
                </a:solidFill>
              </a:rPr>
              <a:t>. </a:t>
            </a:r>
            <a:r>
              <a:rPr lang="ru-RU" b="1" dirty="0" err="1">
                <a:solidFill>
                  <a:srgbClr val="1818B4"/>
                </a:solidFill>
              </a:rPr>
              <a:t>Rassom</a:t>
            </a:r>
            <a:r>
              <a:rPr lang="ru-RU" b="1" dirty="0">
                <a:solidFill>
                  <a:srgbClr val="1818B4"/>
                </a:solidFill>
              </a:rPr>
              <a:t> </a:t>
            </a:r>
            <a:r>
              <a:rPr lang="ru-RU" b="1" dirty="0" err="1">
                <a:solidFill>
                  <a:srgbClr val="1818B4"/>
                </a:solidFill>
              </a:rPr>
              <a:t>akademiyadagi</a:t>
            </a:r>
            <a:r>
              <a:rPr lang="ru-RU" b="1" dirty="0">
                <a:solidFill>
                  <a:srgbClr val="1818B4"/>
                </a:solidFill>
              </a:rPr>
              <a:t> </a:t>
            </a:r>
            <a:r>
              <a:rPr lang="ru-RU" b="1" dirty="0" err="1">
                <a:solidFill>
                  <a:srgbClr val="1818B4"/>
                </a:solidFill>
              </a:rPr>
              <a:t>ustozlari</a:t>
            </a:r>
            <a:r>
              <a:rPr lang="ru-RU" b="1" dirty="0">
                <a:solidFill>
                  <a:srgbClr val="1818B4"/>
                </a:solidFill>
              </a:rPr>
              <a:t> – </a:t>
            </a:r>
            <a:r>
              <a:rPr lang="ru-RU" b="1" dirty="0" err="1">
                <a:solidFill>
                  <a:srgbClr val="1818B4"/>
                </a:solidFill>
              </a:rPr>
              <a:t>mashhur</a:t>
            </a:r>
            <a:r>
              <a:rPr lang="ru-RU" b="1" dirty="0">
                <a:solidFill>
                  <a:srgbClr val="1818B4"/>
                </a:solidFill>
              </a:rPr>
              <a:t> </a:t>
            </a:r>
            <a:r>
              <a:rPr lang="ru-RU" b="1" dirty="0" err="1">
                <a:solidFill>
                  <a:srgbClr val="1818B4"/>
                </a:solidFill>
              </a:rPr>
              <a:t>grafik</a:t>
            </a:r>
            <a:r>
              <a:rPr lang="ru-RU" b="1" dirty="0">
                <a:solidFill>
                  <a:srgbClr val="1818B4"/>
                </a:solidFill>
              </a:rPr>
              <a:t> </a:t>
            </a:r>
            <a:r>
              <a:rPr lang="ru-RU" b="1" dirty="0" err="1">
                <a:solidFill>
                  <a:srgbClr val="1818B4"/>
                </a:solidFill>
              </a:rPr>
              <a:t>rassom</a:t>
            </a:r>
            <a:r>
              <a:rPr lang="ru-RU" b="1" dirty="0">
                <a:solidFill>
                  <a:srgbClr val="1818B4"/>
                </a:solidFill>
              </a:rPr>
              <a:t> </a:t>
            </a:r>
            <a:r>
              <a:rPr lang="ru-RU" b="1" dirty="0" err="1">
                <a:solidFill>
                  <a:srgbClr val="1818B4"/>
                </a:solidFill>
              </a:rPr>
              <a:t>D.N.Kardovskiy</a:t>
            </a:r>
            <a:r>
              <a:rPr lang="ru-RU" b="1" dirty="0">
                <a:solidFill>
                  <a:srgbClr val="1818B4"/>
                </a:solidFill>
              </a:rPr>
              <a:t> </a:t>
            </a:r>
            <a:r>
              <a:rPr lang="ru-RU" b="1" dirty="0" err="1">
                <a:solidFill>
                  <a:srgbClr val="1818B4"/>
                </a:solidFill>
              </a:rPr>
              <a:t>bilan</a:t>
            </a:r>
            <a:r>
              <a:rPr lang="ru-RU" b="1" dirty="0">
                <a:solidFill>
                  <a:srgbClr val="1818B4"/>
                </a:solidFill>
              </a:rPr>
              <a:t> </a:t>
            </a:r>
            <a:r>
              <a:rPr lang="ru-RU" b="1" dirty="0" err="1">
                <a:solidFill>
                  <a:srgbClr val="1818B4"/>
                </a:solidFill>
              </a:rPr>
              <a:t>I.E.Repinni</a:t>
            </a:r>
            <a:r>
              <a:rPr lang="ru-RU" b="1" dirty="0">
                <a:solidFill>
                  <a:srgbClr val="1818B4"/>
                </a:solidFill>
              </a:rPr>
              <a:t> </a:t>
            </a:r>
            <a:r>
              <a:rPr lang="ru-RU" b="1" dirty="0" err="1">
                <a:solidFill>
                  <a:srgbClr val="1818B4"/>
                </a:solidFill>
              </a:rPr>
              <a:t>minnatdorlik</a:t>
            </a:r>
            <a:r>
              <a:rPr lang="ru-RU" b="1" dirty="0">
                <a:solidFill>
                  <a:srgbClr val="1818B4"/>
                </a:solidFill>
              </a:rPr>
              <a:t> </a:t>
            </a:r>
            <a:r>
              <a:rPr lang="ru-RU" b="1" dirty="0" err="1">
                <a:solidFill>
                  <a:srgbClr val="1818B4"/>
                </a:solidFill>
              </a:rPr>
              <a:t>bilan</a:t>
            </a:r>
            <a:r>
              <a:rPr lang="ru-RU" b="1" dirty="0">
                <a:solidFill>
                  <a:srgbClr val="1818B4"/>
                </a:solidFill>
              </a:rPr>
              <a:t> </a:t>
            </a:r>
            <a:r>
              <a:rPr lang="ru-RU" b="1" dirty="0" err="1">
                <a:solidFill>
                  <a:srgbClr val="1818B4"/>
                </a:solidFill>
              </a:rPr>
              <a:t>tilga</a:t>
            </a:r>
            <a:r>
              <a:rPr lang="ru-RU" b="1" dirty="0">
                <a:solidFill>
                  <a:srgbClr val="1818B4"/>
                </a:solidFill>
              </a:rPr>
              <a:t> </a:t>
            </a:r>
            <a:r>
              <a:rPr lang="ru-RU" b="1" dirty="0" err="1">
                <a:solidFill>
                  <a:srgbClr val="1818B4"/>
                </a:solidFill>
              </a:rPr>
              <a:t>oladi</a:t>
            </a:r>
            <a:r>
              <a:rPr lang="ru-RU" b="1" dirty="0">
                <a:solidFill>
                  <a:srgbClr val="1818B4"/>
                </a:solidFill>
              </a:rPr>
              <a:t>. U 1928-29-yillarda </a:t>
            </a:r>
            <a:r>
              <a:rPr lang="ru-RU" b="1" dirty="0" err="1">
                <a:solidFill>
                  <a:srgbClr val="1818B4"/>
                </a:solidFill>
              </a:rPr>
              <a:t>Buxoroda</a:t>
            </a:r>
            <a:r>
              <a:rPr lang="ru-RU" b="1" dirty="0">
                <a:solidFill>
                  <a:srgbClr val="1818B4"/>
                </a:solidFill>
              </a:rPr>
              <a:t>, 1930-yildan </a:t>
            </a:r>
            <a:r>
              <a:rPr lang="ru-RU" b="1" dirty="0" err="1">
                <a:solidFill>
                  <a:srgbClr val="1818B4"/>
                </a:solidFill>
              </a:rPr>
              <a:t>boshlab</a:t>
            </a:r>
            <a:r>
              <a:rPr lang="ru-RU" b="1" dirty="0">
                <a:solidFill>
                  <a:srgbClr val="1818B4"/>
                </a:solidFill>
              </a:rPr>
              <a:t> </a:t>
            </a:r>
            <a:r>
              <a:rPr lang="ru-RU" b="1" dirty="0" err="1">
                <a:solidFill>
                  <a:srgbClr val="1818B4"/>
                </a:solidFill>
              </a:rPr>
              <a:t>esa</a:t>
            </a:r>
            <a:r>
              <a:rPr lang="ru-RU" b="1" dirty="0">
                <a:solidFill>
                  <a:srgbClr val="1818B4"/>
                </a:solidFill>
              </a:rPr>
              <a:t> </a:t>
            </a:r>
            <a:r>
              <a:rPr lang="ru-RU" b="1" dirty="0" err="1">
                <a:solidFill>
                  <a:srgbClr val="1818B4"/>
                </a:solidFill>
              </a:rPr>
              <a:t>Samarqandda</a:t>
            </a:r>
            <a:r>
              <a:rPr lang="ru-RU" b="1" dirty="0">
                <a:solidFill>
                  <a:srgbClr val="1818B4"/>
                </a:solidFill>
              </a:rPr>
              <a:t> </a:t>
            </a:r>
            <a:r>
              <a:rPr lang="ru-RU" b="1" dirty="0" err="1">
                <a:solidFill>
                  <a:srgbClr val="1818B4"/>
                </a:solidFill>
              </a:rPr>
              <a:t>yashab</a:t>
            </a:r>
            <a:r>
              <a:rPr lang="ru-RU" b="1" dirty="0">
                <a:solidFill>
                  <a:srgbClr val="1818B4"/>
                </a:solidFill>
              </a:rPr>
              <a:t> </a:t>
            </a:r>
            <a:r>
              <a:rPr lang="ru-RU" b="1" dirty="0" err="1">
                <a:solidFill>
                  <a:srgbClr val="1818B4"/>
                </a:solidFill>
              </a:rPr>
              <a:t>ijod</a:t>
            </a:r>
            <a:r>
              <a:rPr lang="ru-RU" b="1" dirty="0">
                <a:solidFill>
                  <a:srgbClr val="1818B4"/>
                </a:solidFill>
              </a:rPr>
              <a:t> </a:t>
            </a:r>
            <a:r>
              <a:rPr lang="ru-RU" b="1" dirty="0" err="1">
                <a:solidFill>
                  <a:srgbClr val="1818B4"/>
                </a:solidFill>
              </a:rPr>
              <a:t>etdi</a:t>
            </a:r>
            <a:r>
              <a:rPr lang="ru-RU" b="1" dirty="0">
                <a:solidFill>
                  <a:srgbClr val="1818B4"/>
                </a:solidFill>
              </a:rPr>
              <a:t>. </a:t>
            </a:r>
            <a:r>
              <a:rPr lang="ru-RU" b="1" dirty="0" err="1">
                <a:solidFill>
                  <a:srgbClr val="1818B4"/>
                </a:solidFill>
              </a:rPr>
              <a:t>Shu</a:t>
            </a:r>
            <a:r>
              <a:rPr lang="ru-RU" b="1" dirty="0">
                <a:solidFill>
                  <a:srgbClr val="1818B4"/>
                </a:solidFill>
              </a:rPr>
              <a:t> </a:t>
            </a:r>
            <a:r>
              <a:rPr lang="ru-RU" b="1" dirty="0" err="1">
                <a:solidFill>
                  <a:srgbClr val="1818B4"/>
                </a:solidFill>
              </a:rPr>
              <a:t>bilan</a:t>
            </a:r>
            <a:r>
              <a:rPr lang="ru-RU" b="1" dirty="0">
                <a:solidFill>
                  <a:srgbClr val="1818B4"/>
                </a:solidFill>
              </a:rPr>
              <a:t> </a:t>
            </a:r>
            <a:r>
              <a:rPr lang="ru-RU" b="1" dirty="0" err="1">
                <a:solidFill>
                  <a:srgbClr val="1818B4"/>
                </a:solidFill>
              </a:rPr>
              <a:t>birga</a:t>
            </a:r>
            <a:r>
              <a:rPr lang="ru-RU" b="1" dirty="0">
                <a:solidFill>
                  <a:srgbClr val="1818B4"/>
                </a:solidFill>
              </a:rPr>
              <a:t> </a:t>
            </a:r>
            <a:r>
              <a:rPr lang="ru-RU" b="1" dirty="0" err="1">
                <a:solidFill>
                  <a:srgbClr val="1818B4"/>
                </a:solidFill>
              </a:rPr>
              <a:t>Samarqanddagi</a:t>
            </a:r>
            <a:r>
              <a:rPr lang="ru-RU" b="1" dirty="0">
                <a:solidFill>
                  <a:srgbClr val="1818B4"/>
                </a:solidFill>
              </a:rPr>
              <a:t> </a:t>
            </a:r>
            <a:r>
              <a:rPr lang="ru-RU" b="1" dirty="0" err="1">
                <a:solidFill>
                  <a:srgbClr val="1818B4"/>
                </a:solidFill>
              </a:rPr>
              <a:t>rassomlik</a:t>
            </a:r>
            <a:r>
              <a:rPr lang="ru-RU" b="1" dirty="0">
                <a:solidFill>
                  <a:srgbClr val="1818B4"/>
                </a:solidFill>
              </a:rPr>
              <a:t> </a:t>
            </a:r>
            <a:r>
              <a:rPr lang="ru-RU" b="1" dirty="0" err="1">
                <a:solidFill>
                  <a:srgbClr val="1818B4"/>
                </a:solidFill>
              </a:rPr>
              <a:t>bilim</a:t>
            </a:r>
            <a:r>
              <a:rPr lang="ru-RU" b="1" dirty="0">
                <a:solidFill>
                  <a:srgbClr val="1818B4"/>
                </a:solidFill>
              </a:rPr>
              <a:t> </a:t>
            </a:r>
            <a:r>
              <a:rPr lang="ru-RU" b="1" dirty="0" err="1">
                <a:solidFill>
                  <a:srgbClr val="1818B4"/>
                </a:solidFill>
              </a:rPr>
              <a:t>yurtida</a:t>
            </a:r>
            <a:r>
              <a:rPr lang="ru-RU" b="1" dirty="0">
                <a:solidFill>
                  <a:srgbClr val="1818B4"/>
                </a:solidFill>
              </a:rPr>
              <a:t> </a:t>
            </a:r>
            <a:r>
              <a:rPr lang="ru-RU" b="1" dirty="0" err="1">
                <a:solidFill>
                  <a:srgbClr val="1818B4"/>
                </a:solidFill>
              </a:rPr>
              <a:t>o’qituvchilik</a:t>
            </a:r>
            <a:r>
              <a:rPr lang="ru-RU" b="1" dirty="0">
                <a:solidFill>
                  <a:srgbClr val="1818B4"/>
                </a:solidFill>
              </a:rPr>
              <a:t> </a:t>
            </a:r>
            <a:r>
              <a:rPr lang="ru-RU" b="1" dirty="0" err="1">
                <a:solidFill>
                  <a:srgbClr val="1818B4"/>
                </a:solidFill>
              </a:rPr>
              <a:t>qildi</a:t>
            </a:r>
            <a:r>
              <a:rPr lang="ru-RU" b="1" dirty="0">
                <a:solidFill>
                  <a:srgbClr val="1818B4"/>
                </a:solidFill>
              </a:rPr>
              <a:t>. U «</a:t>
            </a:r>
            <a:r>
              <a:rPr lang="ru-RU" b="1" dirty="0" err="1">
                <a:solidFill>
                  <a:srgbClr val="1818B4"/>
                </a:solidFill>
              </a:rPr>
              <a:t>Xivalik</a:t>
            </a:r>
            <a:r>
              <a:rPr lang="ru-RU" b="1" dirty="0">
                <a:solidFill>
                  <a:srgbClr val="1818B4"/>
                </a:solidFill>
              </a:rPr>
              <a:t> </a:t>
            </a:r>
            <a:r>
              <a:rPr lang="ru-RU" b="1" dirty="0" err="1">
                <a:solidFill>
                  <a:srgbClr val="1818B4"/>
                </a:solidFill>
              </a:rPr>
              <a:t>qiz</a:t>
            </a:r>
            <a:r>
              <a:rPr lang="ru-RU" b="1" dirty="0">
                <a:solidFill>
                  <a:srgbClr val="1818B4"/>
                </a:solidFill>
              </a:rPr>
              <a:t>», «</a:t>
            </a:r>
            <a:r>
              <a:rPr lang="ru-RU" b="1" dirty="0" err="1">
                <a:solidFill>
                  <a:srgbClr val="1818B4"/>
                </a:solidFill>
              </a:rPr>
              <a:t>Tatar</a:t>
            </a:r>
            <a:r>
              <a:rPr lang="ru-RU" b="1" dirty="0">
                <a:solidFill>
                  <a:srgbClr val="1818B4"/>
                </a:solidFill>
              </a:rPr>
              <a:t> </a:t>
            </a:r>
            <a:r>
              <a:rPr lang="ru-RU" b="1" dirty="0" err="1">
                <a:solidFill>
                  <a:srgbClr val="1818B4"/>
                </a:solidFill>
              </a:rPr>
              <a:t>qizi</a:t>
            </a:r>
            <a:r>
              <a:rPr lang="ru-RU" b="1" dirty="0">
                <a:solidFill>
                  <a:srgbClr val="1818B4"/>
                </a:solidFill>
              </a:rPr>
              <a:t>», «</a:t>
            </a:r>
            <a:r>
              <a:rPr lang="ru-RU" b="1" dirty="0" err="1">
                <a:solidFill>
                  <a:srgbClr val="1818B4"/>
                </a:solidFill>
              </a:rPr>
              <a:t>Dugonalar</a:t>
            </a:r>
            <a:r>
              <a:rPr lang="ru-RU" b="1" dirty="0">
                <a:solidFill>
                  <a:srgbClr val="1818B4"/>
                </a:solidFill>
              </a:rPr>
              <a:t>», «</a:t>
            </a:r>
            <a:r>
              <a:rPr lang="ru-RU" b="1" dirty="0" err="1">
                <a:solidFill>
                  <a:srgbClr val="1818B4"/>
                </a:solidFill>
              </a:rPr>
              <a:t>Registonda</a:t>
            </a:r>
            <a:r>
              <a:rPr lang="ru-RU" b="1" dirty="0">
                <a:solidFill>
                  <a:srgbClr val="1818B4"/>
                </a:solidFill>
              </a:rPr>
              <a:t> 8-Mart», «</a:t>
            </a:r>
            <a:r>
              <a:rPr lang="ru-RU" b="1" dirty="0" err="1">
                <a:solidFill>
                  <a:srgbClr val="1818B4"/>
                </a:solidFill>
              </a:rPr>
              <a:t>Rassom</a:t>
            </a:r>
            <a:r>
              <a:rPr lang="ru-RU" b="1" dirty="0">
                <a:solidFill>
                  <a:srgbClr val="1818B4"/>
                </a:solidFill>
              </a:rPr>
              <a:t> 3.M.Kovalevskaya </a:t>
            </a:r>
            <a:r>
              <a:rPr lang="ru-RU" b="1" dirty="0" err="1">
                <a:solidFill>
                  <a:srgbClr val="1818B4"/>
                </a:solidFill>
              </a:rPr>
              <a:t>portreti</a:t>
            </a:r>
            <a:r>
              <a:rPr lang="ru-RU" b="1" dirty="0">
                <a:solidFill>
                  <a:srgbClr val="1818B4"/>
                </a:solidFill>
              </a:rPr>
              <a:t>», «</a:t>
            </a:r>
            <a:r>
              <a:rPr lang="ru-RU" b="1" dirty="0" err="1">
                <a:solidFill>
                  <a:srgbClr val="1818B4"/>
                </a:solidFill>
              </a:rPr>
              <a:t>Kiz</a:t>
            </a:r>
            <a:r>
              <a:rPr lang="ru-RU" b="1" dirty="0">
                <a:solidFill>
                  <a:srgbClr val="1818B4"/>
                </a:solidFill>
              </a:rPr>
              <a:t> </a:t>
            </a:r>
            <a:r>
              <a:rPr lang="ru-RU" b="1" dirty="0" err="1">
                <a:solidFill>
                  <a:srgbClr val="1818B4"/>
                </a:solidFill>
              </a:rPr>
              <a:t>dutor</a:t>
            </a:r>
            <a:r>
              <a:rPr lang="ru-RU" b="1" dirty="0">
                <a:solidFill>
                  <a:srgbClr val="1818B4"/>
                </a:solidFill>
              </a:rPr>
              <a:t> </a:t>
            </a:r>
            <a:r>
              <a:rPr lang="ru-RU" b="1" dirty="0" err="1">
                <a:solidFill>
                  <a:srgbClr val="1818B4"/>
                </a:solidFill>
              </a:rPr>
              <a:t>bilan</a:t>
            </a:r>
            <a:r>
              <a:rPr lang="ru-RU" b="1" dirty="0">
                <a:solidFill>
                  <a:srgbClr val="1818B4"/>
                </a:solidFill>
              </a:rPr>
              <a:t>», «</a:t>
            </a:r>
            <a:r>
              <a:rPr lang="ru-RU" b="1" dirty="0" err="1">
                <a:solidFill>
                  <a:srgbClr val="1818B4"/>
                </a:solidFill>
              </a:rPr>
              <a:t>Yo’ldosh</a:t>
            </a:r>
            <a:r>
              <a:rPr lang="ru-RU" b="1" dirty="0">
                <a:solidFill>
                  <a:srgbClr val="1818B4"/>
                </a:solidFill>
              </a:rPr>
              <a:t> </a:t>
            </a:r>
            <a:r>
              <a:rPr lang="ru-RU" b="1" dirty="0" err="1">
                <a:solidFill>
                  <a:srgbClr val="1818B4"/>
                </a:solidFill>
              </a:rPr>
              <a:t>Oxunboboev</a:t>
            </a:r>
            <a:r>
              <a:rPr lang="ru-RU" b="1" dirty="0">
                <a:solidFill>
                  <a:srgbClr val="1818B4"/>
                </a:solidFill>
              </a:rPr>
              <a:t> </a:t>
            </a:r>
            <a:r>
              <a:rPr lang="ru-RU" b="1" dirty="0" err="1">
                <a:solidFill>
                  <a:srgbClr val="1818B4"/>
                </a:solidFill>
              </a:rPr>
              <a:t>portreti</a:t>
            </a:r>
            <a:r>
              <a:rPr lang="ru-RU" b="1" dirty="0">
                <a:solidFill>
                  <a:srgbClr val="1818B4"/>
                </a:solidFill>
              </a:rPr>
              <a:t>» </a:t>
            </a:r>
            <a:r>
              <a:rPr lang="ru-RU" b="1" dirty="0" err="1">
                <a:solidFill>
                  <a:srgbClr val="1818B4"/>
                </a:solidFill>
              </a:rPr>
              <a:t>kabi</a:t>
            </a:r>
            <a:r>
              <a:rPr lang="ru-RU" b="1" dirty="0">
                <a:solidFill>
                  <a:srgbClr val="1818B4"/>
                </a:solidFill>
              </a:rPr>
              <a:t> </a:t>
            </a:r>
            <a:r>
              <a:rPr lang="ru-RU" b="1" dirty="0" err="1">
                <a:solidFill>
                  <a:srgbClr val="1818B4"/>
                </a:solidFill>
              </a:rPr>
              <a:t>ko’plab</a:t>
            </a:r>
            <a:r>
              <a:rPr lang="ru-RU" b="1" dirty="0">
                <a:solidFill>
                  <a:srgbClr val="1818B4"/>
                </a:solidFill>
              </a:rPr>
              <a:t> </a:t>
            </a:r>
            <a:r>
              <a:rPr lang="ru-RU" b="1" dirty="0" err="1">
                <a:solidFill>
                  <a:srgbClr val="1818B4"/>
                </a:solidFill>
              </a:rPr>
              <a:t>asarlarning</a:t>
            </a:r>
            <a:r>
              <a:rPr lang="ru-RU" b="1" dirty="0">
                <a:solidFill>
                  <a:srgbClr val="1818B4"/>
                </a:solidFill>
              </a:rPr>
              <a:t> </a:t>
            </a:r>
            <a:r>
              <a:rPr lang="ru-RU" b="1" dirty="0" err="1">
                <a:solidFill>
                  <a:srgbClr val="1818B4"/>
                </a:solidFill>
              </a:rPr>
              <a:t>muallifidir</a:t>
            </a:r>
            <a:r>
              <a:rPr lang="ru-RU" b="1" dirty="0">
                <a:solidFill>
                  <a:srgbClr val="1818B4"/>
                </a:solidFill>
              </a:rPr>
              <a:t>. </a:t>
            </a:r>
            <a:r>
              <a:rPr lang="en-US" b="1" dirty="0" err="1">
                <a:solidFill>
                  <a:srgbClr val="1818B4"/>
                </a:solidFill>
              </a:rPr>
              <a:t>Rassomning</a:t>
            </a:r>
            <a:r>
              <a:rPr lang="en-US" b="1" dirty="0">
                <a:solidFill>
                  <a:srgbClr val="1818B4"/>
                </a:solidFill>
              </a:rPr>
              <a:t> </a:t>
            </a:r>
            <a:r>
              <a:rPr lang="en-US" b="1" dirty="0" err="1">
                <a:solidFill>
                  <a:srgbClr val="1818B4"/>
                </a:solidFill>
              </a:rPr>
              <a:t>vafotidan</a:t>
            </a:r>
            <a:r>
              <a:rPr lang="en-US" b="1" dirty="0">
                <a:solidFill>
                  <a:srgbClr val="1818B4"/>
                </a:solidFill>
              </a:rPr>
              <a:t> </a:t>
            </a:r>
            <a:r>
              <a:rPr lang="en-US" b="1" dirty="0" err="1">
                <a:solidFill>
                  <a:srgbClr val="1818B4"/>
                </a:solidFill>
              </a:rPr>
              <a:t>keyin</a:t>
            </a:r>
            <a:r>
              <a:rPr lang="en-US" b="1" dirty="0">
                <a:solidFill>
                  <a:srgbClr val="1818B4"/>
                </a:solidFill>
              </a:rPr>
              <a:t> </a:t>
            </a:r>
            <a:r>
              <a:rPr lang="en-US" b="1" dirty="0" err="1">
                <a:solidFill>
                  <a:srgbClr val="1818B4"/>
                </a:solidFill>
              </a:rPr>
              <a:t>Toshkentdagi</a:t>
            </a:r>
            <a:r>
              <a:rPr lang="en-US" b="1" dirty="0">
                <a:solidFill>
                  <a:srgbClr val="1818B4"/>
                </a:solidFill>
              </a:rPr>
              <a:t> </a:t>
            </a:r>
            <a:r>
              <a:rPr lang="en-US" b="1" dirty="0" err="1">
                <a:solidFill>
                  <a:srgbClr val="1818B4"/>
                </a:solidFill>
              </a:rPr>
              <a:t>Rassomlik</a:t>
            </a:r>
            <a:r>
              <a:rPr lang="en-US" b="1" dirty="0">
                <a:solidFill>
                  <a:srgbClr val="1818B4"/>
                </a:solidFill>
              </a:rPr>
              <a:t> </a:t>
            </a:r>
            <a:r>
              <a:rPr lang="en-US" b="1" dirty="0" err="1">
                <a:solidFill>
                  <a:srgbClr val="1818B4"/>
                </a:solidFill>
              </a:rPr>
              <a:t>bilim</a:t>
            </a:r>
            <a:r>
              <a:rPr lang="en-US" b="1" dirty="0">
                <a:solidFill>
                  <a:srgbClr val="1818B4"/>
                </a:solidFill>
              </a:rPr>
              <a:t> </a:t>
            </a:r>
            <a:r>
              <a:rPr lang="en-US" b="1" dirty="0" err="1">
                <a:solidFill>
                  <a:srgbClr val="1818B4"/>
                </a:solidFill>
              </a:rPr>
              <a:t>yurti</a:t>
            </a:r>
            <a:r>
              <a:rPr lang="en-US" b="1" dirty="0">
                <a:solidFill>
                  <a:srgbClr val="1818B4"/>
                </a:solidFill>
              </a:rPr>
              <a:t> </a:t>
            </a:r>
            <a:r>
              <a:rPr lang="en-US" b="1" dirty="0" err="1">
                <a:solidFill>
                  <a:srgbClr val="1818B4"/>
                </a:solidFill>
              </a:rPr>
              <a:t>uning</a:t>
            </a:r>
            <a:r>
              <a:rPr lang="en-US" b="1" dirty="0">
                <a:solidFill>
                  <a:srgbClr val="1818B4"/>
                </a:solidFill>
              </a:rPr>
              <a:t> </a:t>
            </a:r>
            <a:r>
              <a:rPr lang="en-US" b="1" dirty="0" err="1">
                <a:solidFill>
                  <a:srgbClr val="1818B4"/>
                </a:solidFill>
              </a:rPr>
              <a:t>nomiga</a:t>
            </a:r>
            <a:r>
              <a:rPr lang="en-US" b="1" dirty="0">
                <a:solidFill>
                  <a:srgbClr val="1818B4"/>
                </a:solidFill>
              </a:rPr>
              <a:t> </a:t>
            </a:r>
            <a:r>
              <a:rPr lang="en-US" b="1" dirty="0" err="1">
                <a:solidFill>
                  <a:srgbClr val="1818B4"/>
                </a:solidFill>
              </a:rPr>
              <a:t>qo’yildi</a:t>
            </a:r>
            <a:r>
              <a:rPr lang="en-US" b="1" dirty="0">
                <a:solidFill>
                  <a:srgbClr val="1818B4"/>
                </a:solidFill>
              </a:rPr>
              <a:t>.</a:t>
            </a:r>
            <a:r>
              <a:rPr lang="en-US" b="1" dirty="0"/>
              <a:t> </a:t>
            </a:r>
            <a:endParaRPr lang="ru-RU" dirty="0"/>
          </a:p>
          <a:p>
            <a:r>
              <a:rPr lang="ru-RU" b="1" dirty="0" err="1">
                <a:solidFill>
                  <a:srgbClr val="C00000"/>
                </a:solidFill>
              </a:rPr>
              <a:t>Kim</a:t>
            </a:r>
            <a:r>
              <a:rPr lang="ru-RU" b="1" dirty="0">
                <a:solidFill>
                  <a:srgbClr val="C00000"/>
                </a:solidFill>
              </a:rPr>
              <a:t> u ? </a:t>
            </a:r>
            <a:r>
              <a:rPr lang="ru-RU" b="1" dirty="0" smtClean="0">
                <a:solidFill>
                  <a:srgbClr val="C00000"/>
                </a:solidFill>
              </a:rPr>
              <a:t>_______________________</a:t>
            </a:r>
            <a:endParaRPr lang="ru-RU" dirty="0">
              <a:solidFill>
                <a:srgbClr val="C00000"/>
              </a:solidFill>
              <a:latin typeface="Times New Roman" pitchFamily="18" charset="0"/>
              <a:cs typeface="Times New Roman" pitchFamily="18" charset="0"/>
            </a:endParaRPr>
          </a:p>
        </p:txBody>
      </p:sp>
      <p:pic>
        <p:nvPicPr>
          <p:cNvPr id="10242" name="Picture 2" descr="api0273"/>
          <p:cNvPicPr>
            <a:picLocks noChangeAspect="1" noChangeArrowheads="1"/>
          </p:cNvPicPr>
          <p:nvPr/>
        </p:nvPicPr>
        <p:blipFill>
          <a:blip r:embed="rId2" cstate="print">
            <a:lum bright="6000" contrast="24000"/>
            <a:extLst>
              <a:ext uri="{28A0092B-C50C-407E-A947-70E740481C1C}">
                <a14:useLocalDpi xmlns:a14="http://schemas.microsoft.com/office/drawing/2010/main" val="0"/>
              </a:ext>
            </a:extLst>
          </a:blip>
          <a:srcRect/>
          <a:stretch>
            <a:fillRect/>
          </a:stretch>
        </p:blipFill>
        <p:spPr bwMode="auto">
          <a:xfrm>
            <a:off x="1502229" y="1266353"/>
            <a:ext cx="3024615" cy="2647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3" name="Picture 3" descr="api027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2756" y="1266353"/>
            <a:ext cx="4273954" cy="2647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239371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5"/>
          <p:cNvSpPr>
            <a:spLocks noChangeArrowheads="1"/>
          </p:cNvSpPr>
          <p:nvPr/>
        </p:nvSpPr>
        <p:spPr bwMode="auto">
          <a:xfrm>
            <a:off x="2578108" y="142644"/>
            <a:ext cx="6191250" cy="614362"/>
          </a:xfrm>
          <a:prstGeom prst="roundRect">
            <a:avLst>
              <a:gd name="adj" fmla="val 16667"/>
            </a:avLst>
          </a:prstGeom>
          <a:ln>
            <a:headEnd/>
            <a:tailEn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anchor="ctr" anchorCtr="0" compatLnSpc="1">
            <a:prstTxWarp prst="textNoShape">
              <a:avLst/>
            </a:prstTxWarp>
          </a:bodyPr>
          <a:lstStyle/>
          <a:p>
            <a:pPr algn="ctr"/>
            <a:r>
              <a:rPr lang="uz-Cyrl-UZ" sz="1400" b="1" dirty="0"/>
              <a:t>Misol: “Rassom ijodkorlar” mavzusidagi matn.</a:t>
            </a:r>
            <a:endParaRPr lang="ru-RU" sz="1400" dirty="0"/>
          </a:p>
          <a:p>
            <a:pPr algn="ctr"/>
            <a:r>
              <a:rPr lang="uz-Cyrl-UZ" sz="1400" b="1" dirty="0"/>
              <a:t>Bilamiz. Bilishni istaymiz? Bilib oldik. (BBB)</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7" name="Таблица 6"/>
          <p:cNvGraphicFramePr>
            <a:graphicFrameLocks noGrp="1"/>
          </p:cNvGraphicFramePr>
          <p:nvPr>
            <p:extLst>
              <p:ext uri="{D42A27DB-BD31-4B8C-83A1-F6EECF244321}">
                <p14:modId xmlns:p14="http://schemas.microsoft.com/office/powerpoint/2010/main" val="1775880724"/>
              </p:ext>
            </p:extLst>
          </p:nvPr>
        </p:nvGraphicFramePr>
        <p:xfrm>
          <a:off x="576939" y="892625"/>
          <a:ext cx="11179631" cy="5830715"/>
        </p:xfrm>
        <a:graphic>
          <a:graphicData uri="http://schemas.openxmlformats.org/drawingml/2006/table">
            <a:tbl>
              <a:tblPr firstRow="1" firstCol="1" bandRow="1" bandCol="1">
                <a:tableStyleId>{5C22544A-7EE6-4342-B048-85BDC9FD1C3A}</a:tableStyleId>
              </a:tblPr>
              <a:tblGrid>
                <a:gridCol w="3276603"/>
                <a:gridCol w="3331029"/>
                <a:gridCol w="4571999"/>
              </a:tblGrid>
              <a:tr h="466641">
                <a:tc>
                  <a:txBody>
                    <a:bodyPr/>
                    <a:lstStyle/>
                    <a:p>
                      <a:pPr algn="ctr">
                        <a:lnSpc>
                          <a:spcPct val="115000"/>
                        </a:lnSpc>
                        <a:spcAft>
                          <a:spcPts val="0"/>
                        </a:spcAft>
                      </a:pPr>
                      <a:r>
                        <a:rPr lang="uz-Cyrl-UZ" sz="1400" b="1" kern="1200" dirty="0">
                          <a:solidFill>
                            <a:srgbClr val="FFFFFF"/>
                          </a:solidFill>
                          <a:effectLst/>
                          <a:latin typeface="Times New Roman"/>
                          <a:ea typeface="Times New Roman"/>
                        </a:rPr>
                        <a:t>Bilamiz</a:t>
                      </a:r>
                      <a:endParaRPr lang="ru-RU" sz="1000" dirty="0">
                        <a:effectLst/>
                        <a:latin typeface="Times New Roman"/>
                        <a:ea typeface="Times New Roman"/>
                      </a:endParaRPr>
                    </a:p>
                  </a:txBody>
                  <a:tcPr marL="27305" marR="27305" marT="9525" marB="0"/>
                </a:tc>
                <a:tc>
                  <a:txBody>
                    <a:bodyPr/>
                    <a:lstStyle/>
                    <a:p>
                      <a:pPr algn="ctr">
                        <a:lnSpc>
                          <a:spcPct val="115000"/>
                        </a:lnSpc>
                        <a:spcAft>
                          <a:spcPts val="0"/>
                        </a:spcAft>
                      </a:pPr>
                      <a:r>
                        <a:rPr lang="uz-Cyrl-UZ" sz="1400" b="1" kern="1200">
                          <a:solidFill>
                            <a:srgbClr val="FFFFFF"/>
                          </a:solidFill>
                          <a:effectLst/>
                          <a:latin typeface="Times New Roman"/>
                          <a:ea typeface="Times New Roman"/>
                        </a:rPr>
                        <a:t>Bilishni istaymiz</a:t>
                      </a:r>
                      <a:endParaRPr lang="ru-RU" sz="1000">
                        <a:effectLst/>
                        <a:latin typeface="Times New Roman"/>
                        <a:ea typeface="Times New Roman"/>
                      </a:endParaRPr>
                    </a:p>
                  </a:txBody>
                  <a:tcPr marL="27305" marR="27305" marT="9525" marB="0"/>
                </a:tc>
                <a:tc>
                  <a:txBody>
                    <a:bodyPr/>
                    <a:lstStyle/>
                    <a:p>
                      <a:pPr algn="ctr">
                        <a:lnSpc>
                          <a:spcPct val="115000"/>
                        </a:lnSpc>
                        <a:spcAft>
                          <a:spcPts val="0"/>
                        </a:spcAft>
                      </a:pPr>
                      <a:r>
                        <a:rPr lang="uz-Cyrl-UZ" sz="1400" b="1" kern="1200">
                          <a:solidFill>
                            <a:srgbClr val="FFFFFF"/>
                          </a:solidFill>
                          <a:effectLst/>
                          <a:latin typeface="Times New Roman"/>
                          <a:ea typeface="Times New Roman"/>
                        </a:rPr>
                        <a:t>Bilib oldik</a:t>
                      </a:r>
                      <a:endParaRPr lang="ru-RU" sz="1000">
                        <a:effectLst/>
                        <a:latin typeface="Times New Roman"/>
                        <a:ea typeface="Times New Roman"/>
                      </a:endParaRPr>
                    </a:p>
                    <a:p>
                      <a:pPr algn="ctr">
                        <a:lnSpc>
                          <a:spcPct val="115000"/>
                        </a:lnSpc>
                        <a:spcAft>
                          <a:spcPts val="0"/>
                        </a:spcAft>
                      </a:pPr>
                      <a:r>
                        <a:rPr lang="ru-RU" sz="1400" b="1" kern="1200">
                          <a:solidFill>
                            <a:srgbClr val="FFFFFF"/>
                          </a:solidFill>
                          <a:effectLst/>
                          <a:latin typeface="Times New Roman"/>
                          <a:ea typeface="Times New Roman"/>
                        </a:rPr>
                        <a:t> </a:t>
                      </a:r>
                      <a:endParaRPr lang="ru-RU" sz="1000">
                        <a:effectLst/>
                        <a:latin typeface="Times New Roman"/>
                        <a:ea typeface="Times New Roman"/>
                      </a:endParaRPr>
                    </a:p>
                  </a:txBody>
                  <a:tcPr marL="27305" marR="27305" marT="9525" marB="0"/>
                </a:tc>
              </a:tr>
              <a:tr h="470606">
                <a:tc>
                  <a:txBody>
                    <a:bodyPr/>
                    <a:lstStyle/>
                    <a:p>
                      <a:pPr>
                        <a:lnSpc>
                          <a:spcPct val="115000"/>
                        </a:lnSpc>
                        <a:spcAft>
                          <a:spcPts val="0"/>
                        </a:spcAft>
                      </a:pPr>
                      <a:r>
                        <a:rPr lang="uz-Cyrl-UZ" sz="1400" kern="1200">
                          <a:solidFill>
                            <a:srgbClr val="FFFFFF"/>
                          </a:solidFill>
                          <a:effectLst/>
                          <a:latin typeface="Times New Roman"/>
                          <a:ea typeface="Times New Roman"/>
                        </a:rPr>
                        <a:t>1.Rassom yangi g’oyada asar yaratadigan inson.</a:t>
                      </a:r>
                      <a:endParaRPr lang="ru-RU" sz="100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a:solidFill>
                            <a:srgbClr val="000000"/>
                          </a:solidFill>
                          <a:effectLst/>
                          <a:latin typeface="Times New Roman"/>
                          <a:ea typeface="Times New Roman"/>
                        </a:rPr>
                        <a:t>1. Xar bir  izlanuvchi insonni rassom deb atash mumkinmi?</a:t>
                      </a:r>
                      <a:endParaRPr lang="ru-RU" sz="100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a:solidFill>
                            <a:srgbClr val="000000"/>
                          </a:solidFill>
                          <a:effectLst/>
                          <a:latin typeface="Times New Roman"/>
                          <a:ea typeface="Times New Roman"/>
                        </a:rPr>
                        <a:t>Ilmiy amaliy izlanishlarni olib boruvchi, yangi usul va vositalarni qo’llay oladigan insonni rassom deymiz.  </a:t>
                      </a:r>
                      <a:endParaRPr lang="ru-RU" sz="1000">
                        <a:effectLst/>
                        <a:latin typeface="Times New Roman"/>
                        <a:ea typeface="Times New Roman"/>
                      </a:endParaRPr>
                    </a:p>
                  </a:txBody>
                  <a:tcPr marL="27305" marR="27305" marT="9525" marB="0"/>
                </a:tc>
              </a:tr>
              <a:tr h="1224401">
                <a:tc>
                  <a:txBody>
                    <a:bodyPr/>
                    <a:lstStyle/>
                    <a:p>
                      <a:pPr>
                        <a:lnSpc>
                          <a:spcPct val="115000"/>
                        </a:lnSpc>
                        <a:spcAft>
                          <a:spcPts val="0"/>
                        </a:spcAft>
                      </a:pPr>
                      <a:r>
                        <a:rPr lang="uz-Cyrl-UZ" sz="1400" kern="1200">
                          <a:solidFill>
                            <a:srgbClr val="FFFFFF"/>
                          </a:solidFill>
                          <a:effectLst/>
                          <a:latin typeface="Times New Roman"/>
                          <a:ea typeface="Times New Roman"/>
                        </a:rPr>
                        <a:t>2.Rassomlar tasviriy vositalardan, chiziqlar</a:t>
                      </a:r>
                      <a:r>
                        <a:rPr lang="en-US" sz="1400" kern="1200">
                          <a:solidFill>
                            <a:srgbClr val="FFFFFF"/>
                          </a:solidFill>
                          <a:effectLst/>
                          <a:latin typeface="Times New Roman"/>
                          <a:ea typeface="Times New Roman"/>
                        </a:rPr>
                        <a:t>, </a:t>
                      </a:r>
                      <a:r>
                        <a:rPr lang="uz-Cyrl-UZ" sz="1400" kern="1200">
                          <a:solidFill>
                            <a:srgbClr val="FFFFFF"/>
                          </a:solidFill>
                          <a:effectLst/>
                          <a:latin typeface="Times New Roman"/>
                          <a:ea typeface="Times New Roman"/>
                        </a:rPr>
                        <a:t>shakllar, vositalarni o’z asarlarida tasvir orqali bayon eta oladigan insonlar. Ma’naviy estetik tarbiyalovchi  </a:t>
                      </a:r>
                      <a:endParaRPr lang="ru-RU" sz="100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dirty="0">
                          <a:solidFill>
                            <a:srgbClr val="000000"/>
                          </a:solidFill>
                          <a:effectLst/>
                          <a:latin typeface="Times New Roman"/>
                          <a:ea typeface="Times New Roman"/>
                        </a:rPr>
                        <a:t>2. Dunyodagi g’oyaviy kompozitsi</a:t>
                      </a:r>
                      <a:r>
                        <a:rPr lang="ru-RU" sz="1400" kern="1200" dirty="0" err="1">
                          <a:solidFill>
                            <a:srgbClr val="000000"/>
                          </a:solidFill>
                          <a:effectLst/>
                          <a:latin typeface="Times New Roman"/>
                          <a:ea typeface="Times New Roman"/>
                        </a:rPr>
                        <a:t>ya</a:t>
                      </a:r>
                      <a:r>
                        <a:rPr lang="uz-Cyrl-UZ" sz="1400" kern="1200" dirty="0">
                          <a:solidFill>
                            <a:srgbClr val="000000"/>
                          </a:solidFill>
                          <a:effectLst/>
                          <a:latin typeface="Times New Roman"/>
                          <a:ea typeface="Times New Roman"/>
                        </a:rPr>
                        <a:t>larni tasvirla</a:t>
                      </a:r>
                      <a:r>
                        <a:rPr lang="ru-RU" sz="1400" kern="1200" dirty="0">
                          <a:solidFill>
                            <a:srgbClr val="000000"/>
                          </a:solidFill>
                          <a:effectLst/>
                          <a:latin typeface="Times New Roman"/>
                          <a:ea typeface="Times New Roman"/>
                        </a:rPr>
                        <a:t>y </a:t>
                      </a:r>
                      <a:r>
                        <a:rPr lang="uz-Cyrl-UZ" sz="1400" kern="1200" dirty="0">
                          <a:solidFill>
                            <a:srgbClr val="000000"/>
                          </a:solidFill>
                          <a:effectLst/>
                          <a:latin typeface="Times New Roman"/>
                          <a:ea typeface="Times New Roman"/>
                        </a:rPr>
                        <a:t>oladigan rassomlar qatoriga kimlarni kiritsa bo’ladi.</a:t>
                      </a:r>
                      <a:endParaRPr lang="ru-RU" sz="1000" dirty="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a:solidFill>
                            <a:srgbClr val="000000"/>
                          </a:solidFill>
                          <a:effectLst/>
                          <a:latin typeface="Times New Roman"/>
                          <a:ea typeface="Times New Roman"/>
                        </a:rPr>
                        <a:t>R.Ahmedov tasvirlagan asarlar hozirgi rassomlar uchun amaliy metodik o’quv  jarayonidagi rivojlanishida  foydalanilmoqda.</a:t>
                      </a:r>
                      <a:endParaRPr lang="ru-RU" sz="1000">
                        <a:effectLst/>
                        <a:latin typeface="Times New Roman"/>
                        <a:ea typeface="Times New Roman"/>
                      </a:endParaRPr>
                    </a:p>
                  </a:txBody>
                  <a:tcPr marL="27305" marR="27305" marT="9525" marB="0"/>
                </a:tc>
              </a:tr>
              <a:tr h="906875">
                <a:tc>
                  <a:txBody>
                    <a:bodyPr/>
                    <a:lstStyle/>
                    <a:p>
                      <a:pPr>
                        <a:lnSpc>
                          <a:spcPct val="115000"/>
                        </a:lnSpc>
                        <a:spcAft>
                          <a:spcPts val="0"/>
                        </a:spcAft>
                      </a:pPr>
                      <a:r>
                        <a:rPr lang="uz-Cyrl-UZ" sz="1400" kern="1200">
                          <a:solidFill>
                            <a:srgbClr val="FFFFFF"/>
                          </a:solidFill>
                          <a:effectLst/>
                          <a:latin typeface="Times New Roman"/>
                          <a:ea typeface="Times New Roman"/>
                        </a:rPr>
                        <a:t>3.Rassomlar asarida insonlarni  ma’naviy-ma’rifiy estetik tarbiyalovchi  insonlardir.</a:t>
                      </a:r>
                      <a:endParaRPr lang="ru-RU" sz="100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a:solidFill>
                            <a:srgbClr val="000000"/>
                          </a:solidFill>
                          <a:effectLst/>
                          <a:latin typeface="Times New Roman"/>
                          <a:ea typeface="Times New Roman"/>
                        </a:rPr>
                        <a:t>3. Rassom bo’lish uchun nima qilish kerak?</a:t>
                      </a:r>
                      <a:endParaRPr lang="ru-RU" sz="100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a:solidFill>
                            <a:srgbClr val="000000"/>
                          </a:solidFill>
                          <a:effectLst/>
                          <a:latin typeface="Times New Roman"/>
                          <a:ea typeface="Times New Roman"/>
                        </a:rPr>
                        <a:t>O’rol Tansiqboev manzaralarini butun O’zbekistondagina emas balki Evropa davlatlarida xam maroq bilan tomosha qiladilar.</a:t>
                      </a:r>
                      <a:endParaRPr lang="ru-RU" sz="1000">
                        <a:effectLst/>
                        <a:latin typeface="Times New Roman"/>
                        <a:ea typeface="Times New Roman"/>
                      </a:endParaRPr>
                    </a:p>
                  </a:txBody>
                  <a:tcPr marL="27305" marR="27305" marT="9525" marB="0"/>
                </a:tc>
              </a:tr>
              <a:tr h="470606">
                <a:tc>
                  <a:txBody>
                    <a:bodyPr/>
                    <a:lstStyle/>
                    <a:p>
                      <a:pPr>
                        <a:lnSpc>
                          <a:spcPct val="115000"/>
                        </a:lnSpc>
                        <a:spcAft>
                          <a:spcPts val="0"/>
                        </a:spcAft>
                      </a:pPr>
                      <a:r>
                        <a:rPr lang="uz-Cyrl-UZ" sz="1400" kern="1200">
                          <a:solidFill>
                            <a:srgbClr val="FFFFFF"/>
                          </a:solidFill>
                          <a:effectLst/>
                          <a:latin typeface="Times New Roman"/>
                          <a:ea typeface="Times New Roman"/>
                        </a:rPr>
                        <a:t>4.Rassom bu tinmay izlanuvchi inson</a:t>
                      </a:r>
                      <a:endParaRPr lang="ru-RU" sz="100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a:solidFill>
                            <a:srgbClr val="000000"/>
                          </a:solidFill>
                          <a:effectLst/>
                          <a:latin typeface="Times New Roman"/>
                          <a:ea typeface="Times New Roman"/>
                        </a:rPr>
                        <a:t>4. Ijodiy asarlarni tasvirlashni payoni bormi? </a:t>
                      </a:r>
                      <a:endParaRPr lang="ru-RU" sz="100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a:solidFill>
                            <a:srgbClr val="000000"/>
                          </a:solidFill>
                          <a:effectLst/>
                          <a:latin typeface="Times New Roman"/>
                          <a:ea typeface="Times New Roman"/>
                        </a:rPr>
                        <a:t>Abdulhaq Abdullaev portret janrida ijod etgan taniqli rassomlardand</a:t>
                      </a:r>
                      <a:r>
                        <a:rPr lang="en-US" sz="1400" kern="1200">
                          <a:solidFill>
                            <a:srgbClr val="000000"/>
                          </a:solidFill>
                          <a:effectLst/>
                          <a:latin typeface="Times New Roman"/>
                          <a:ea typeface="Times New Roman"/>
                        </a:rPr>
                        <a:t>i</a:t>
                      </a:r>
                      <a:r>
                        <a:rPr lang="uz-Cyrl-UZ" sz="1400" kern="1200">
                          <a:solidFill>
                            <a:srgbClr val="000000"/>
                          </a:solidFill>
                          <a:effectLst/>
                          <a:latin typeface="Times New Roman"/>
                          <a:ea typeface="Times New Roman"/>
                        </a:rPr>
                        <a:t>r.</a:t>
                      </a:r>
                      <a:endParaRPr lang="ru-RU" sz="1000">
                        <a:effectLst/>
                        <a:latin typeface="Times New Roman"/>
                        <a:ea typeface="Times New Roman"/>
                      </a:endParaRPr>
                    </a:p>
                  </a:txBody>
                  <a:tcPr marL="27305" marR="27305" marT="9525" marB="0"/>
                </a:tc>
              </a:tr>
              <a:tr h="952717">
                <a:tc>
                  <a:txBody>
                    <a:bodyPr/>
                    <a:lstStyle/>
                    <a:p>
                      <a:pPr>
                        <a:lnSpc>
                          <a:spcPct val="115000"/>
                        </a:lnSpc>
                        <a:spcAft>
                          <a:spcPts val="0"/>
                        </a:spcAft>
                      </a:pPr>
                      <a:r>
                        <a:rPr lang="uz-Cyrl-UZ" sz="1400" kern="1200">
                          <a:solidFill>
                            <a:srgbClr val="FFFFFF"/>
                          </a:solidFill>
                          <a:effectLst/>
                          <a:latin typeface="Times New Roman"/>
                          <a:ea typeface="Times New Roman"/>
                        </a:rPr>
                        <a:t>5.Umumbashariy ahamiyatga ega bo’lgan rassomlar.</a:t>
                      </a:r>
                      <a:endParaRPr lang="ru-RU" sz="100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a:solidFill>
                            <a:srgbClr val="000000"/>
                          </a:solidFill>
                          <a:effectLst/>
                          <a:latin typeface="Times New Roman"/>
                          <a:ea typeface="Times New Roman"/>
                        </a:rPr>
                        <a:t>5. Kompyuterda  ijodiy  asar yaratsa bo’ladimi ?</a:t>
                      </a:r>
                      <a:endParaRPr lang="ru-RU" sz="100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a:solidFill>
                            <a:srgbClr val="000000"/>
                          </a:solidFill>
                          <a:effectLst/>
                          <a:latin typeface="Times New Roman"/>
                          <a:ea typeface="Times New Roman"/>
                        </a:rPr>
                        <a:t>Zamonaviy yunalishda ijod etayotgan taniqli rassom A.Nuridinov asarlarida sevgi, oila, sadoqatlik, tarbiya va jamiyatdagi falsafiy tamoyillar asosida ijod etayotgan ijokorlardandir.     </a:t>
                      </a:r>
                      <a:endParaRPr lang="ru-RU" sz="1000">
                        <a:effectLst/>
                        <a:latin typeface="Times New Roman"/>
                        <a:ea typeface="Times New Roman"/>
                      </a:endParaRPr>
                    </a:p>
                  </a:txBody>
                  <a:tcPr marL="27305" marR="27305" marT="9525" marB="0"/>
                </a:tc>
              </a:tr>
              <a:tr h="1195755">
                <a:tc>
                  <a:txBody>
                    <a:bodyPr/>
                    <a:lstStyle/>
                    <a:p>
                      <a:pPr>
                        <a:lnSpc>
                          <a:spcPct val="115000"/>
                        </a:lnSpc>
                        <a:spcAft>
                          <a:spcPts val="0"/>
                        </a:spcAft>
                      </a:pPr>
                      <a:r>
                        <a:rPr lang="uz-Cyrl-UZ" sz="1400" kern="1200" dirty="0">
                          <a:solidFill>
                            <a:srgbClr val="FFFFFF"/>
                          </a:solidFill>
                          <a:effectLst/>
                          <a:latin typeface="Times New Roman"/>
                          <a:ea typeface="Times New Roman"/>
                        </a:rPr>
                        <a:t>6.O’zbekistonlik rassomlar</a:t>
                      </a:r>
                      <a:r>
                        <a:rPr lang="ru-RU" sz="1400" kern="1200" dirty="0" err="1">
                          <a:solidFill>
                            <a:srgbClr val="FFFFFF"/>
                          </a:solidFill>
                          <a:effectLst/>
                          <a:latin typeface="Times New Roman"/>
                          <a:ea typeface="Times New Roman"/>
                        </a:rPr>
                        <a:t>ni</a:t>
                      </a:r>
                      <a:r>
                        <a:rPr lang="ru-RU" sz="1400" kern="1200" dirty="0">
                          <a:solidFill>
                            <a:srgbClr val="FFFFFF"/>
                          </a:solidFill>
                          <a:effectLst/>
                          <a:latin typeface="Times New Roman"/>
                          <a:ea typeface="Times New Roman"/>
                        </a:rPr>
                        <a:t> </a:t>
                      </a:r>
                      <a:endParaRPr lang="ru-RU" sz="1000" dirty="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dirty="0">
                          <a:solidFill>
                            <a:srgbClr val="000000"/>
                          </a:solidFill>
                          <a:effectLst/>
                          <a:latin typeface="Times New Roman"/>
                          <a:ea typeface="Times New Roman"/>
                        </a:rPr>
                        <a:t>O’zbekistonda taniqli metodik qo’llanmalar, uslubiy qo’llanmalar ustida ishlab  kelayotgan taniqli rassom va pedagoglardan kimlarni bilasiz? </a:t>
                      </a:r>
                      <a:endParaRPr lang="ru-RU" sz="1000" dirty="0">
                        <a:effectLst/>
                        <a:latin typeface="Times New Roman"/>
                        <a:ea typeface="Times New Roman"/>
                      </a:endParaRPr>
                    </a:p>
                  </a:txBody>
                  <a:tcPr marL="27305" marR="27305" marT="9525" marB="0"/>
                </a:tc>
                <a:tc>
                  <a:txBody>
                    <a:bodyPr/>
                    <a:lstStyle/>
                    <a:p>
                      <a:pPr>
                        <a:lnSpc>
                          <a:spcPct val="115000"/>
                        </a:lnSpc>
                        <a:spcAft>
                          <a:spcPts val="0"/>
                        </a:spcAft>
                      </a:pPr>
                      <a:r>
                        <a:rPr lang="uz-Cyrl-UZ" sz="1400" kern="1200" dirty="0">
                          <a:solidFill>
                            <a:srgbClr val="000000"/>
                          </a:solidFill>
                          <a:effectLst/>
                          <a:latin typeface="Times New Roman"/>
                          <a:ea typeface="Times New Roman"/>
                        </a:rPr>
                        <a:t>  O’zbekistonda taniqli metodik qo’llanmalar,  uslubiy qo’llanmalar ustida ishlab  kelayotgan taniqli rassom va pedagoglardan: B.Boymetov, R.Hasanov, O.Egamov, R.Xudayberganov, R.Djalilova.</a:t>
                      </a:r>
                      <a:endParaRPr lang="ru-RU" sz="1000" dirty="0">
                        <a:effectLst/>
                        <a:latin typeface="Times New Roman"/>
                        <a:ea typeface="Times New Roman"/>
                      </a:endParaRPr>
                    </a:p>
                  </a:txBody>
                  <a:tcPr marL="27305" marR="27305" marT="9525" marB="0"/>
                </a:tc>
              </a:tr>
            </a:tbl>
          </a:graphicData>
        </a:graphic>
      </p:graphicFrame>
    </p:spTree>
    <p:extLst>
      <p:ext uri="{BB962C8B-B14F-4D97-AF65-F5344CB8AC3E}">
        <p14:creationId xmlns:p14="http://schemas.microsoft.com/office/powerpoint/2010/main" val="12318004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358830" y="497201"/>
            <a:ext cx="11506200" cy="5632311"/>
          </a:xfrm>
          <a:prstGeom prst="rect">
            <a:avLst/>
          </a:prstGeom>
        </p:spPr>
        <p:txBody>
          <a:bodyPr wrap="square">
            <a:spAutoFit/>
          </a:bodyPr>
          <a:lstStyle/>
          <a:p>
            <a:pPr algn="ctr"/>
            <a:r>
              <a:rPr lang="uz-Cyrl-UZ" b="1" dirty="0" smtClean="0">
                <a:solidFill>
                  <a:srgbClr val="C00000"/>
                </a:solidFill>
              </a:rPr>
              <a:t>XULOSA</a:t>
            </a:r>
            <a:endParaRPr lang="en-US" b="1" dirty="0" smtClean="0">
              <a:solidFill>
                <a:srgbClr val="C00000"/>
              </a:solidFill>
            </a:endParaRPr>
          </a:p>
          <a:p>
            <a:pPr algn="just">
              <a:lnSpc>
                <a:spcPct val="150000"/>
              </a:lnSpc>
            </a:pPr>
            <a:r>
              <a:rPr lang="uz-Cyrl-UZ" b="1" dirty="0">
                <a:solidFill>
                  <a:srgbClr val="1818B4"/>
                </a:solidFill>
              </a:rPr>
              <a:t>	Tasviriy san’at o’qituvchilari nafaqat o’zlari yaxshi rasm chiza olishlari,  balki  o’z bilimlarini dars jarayonida kelajak yoshlarga ham etkaza  olishlari kerak. Shu bilan birga, o’qituvchi amalga oshirishi lozim bo’lgan har qanday tadbirdan ko’zda tutilgan maqsadni aniq va real belgilashi va uni amalga oshirish yo’llarini to’g’ri belgilay olishi kerak. Mamlakatimizda ta’limga alohida e’tibor berilgan holda uni yangi pedagogik tizimga o’tkazish bugungi kunning bosh vazifalaridan biriga aylanib, uzluksiz ta’limni yo’lga qo’yishda ham ilmiy asos bo’lib xizmat qiladi. Ma’lumki, har bir mamlakat va jamiyat o’zining ta’lim-tarbiya tizimiga va o’qitish texnologiyasiga ega bo’ladi. Lekin bu pedagogik  texnologiyada, kelajak yoshlarni tarbiyalash uchun  albatta, jahon va umuminsoniy ta’lim-tarbiya tizimda va o’qitish texnologiyasidan ijodiy foydalanib, undan bahramand bo’linadi.</a:t>
            </a:r>
            <a:endParaRPr lang="ru-RU" dirty="0">
              <a:solidFill>
                <a:srgbClr val="1818B4"/>
              </a:solidFill>
            </a:endParaRPr>
          </a:p>
          <a:p>
            <a:pPr algn="just">
              <a:lnSpc>
                <a:spcPct val="150000"/>
              </a:lnSpc>
            </a:pPr>
            <a:r>
              <a:rPr lang="uz-Cyrl-UZ" b="1" dirty="0">
                <a:solidFill>
                  <a:srgbClr val="1818B4"/>
                </a:solidFill>
              </a:rPr>
              <a:t>	Rangtasvir-barcha tasviriy san’at turlarining: rangtasvir, dekorativ amaliy san’at, grafika, haykaltaroshlikning asosi sifatida bo’lajak   pedagog rassomlarga borliqni  ko’rib-kuzatib to’g’ri tasvirlash, borliqni idrok etish, qo’l, ong va sezgi organlarini shakllantirish hamda bo’lajak rassom o’qituvchilarini tasviriy san’atni mukammal o’rgatishni maqsad qilib qo’yadi</a:t>
            </a:r>
            <a:r>
              <a:rPr lang="uz-Cyrl-UZ" dirty="0" smtClean="0">
                <a:solidFill>
                  <a:srgbClr val="1818B4"/>
                </a:solidFill>
                <a:latin typeface="Times New Roman" pitchFamily="18" charset="0"/>
                <a:cs typeface="Times New Roman" pitchFamily="18" charset="0"/>
              </a:rPr>
              <a:t>.</a:t>
            </a:r>
            <a:endParaRPr lang="ru-RU" dirty="0">
              <a:solidFill>
                <a:srgbClr val="1818B4"/>
              </a:solidFill>
              <a:latin typeface="Times New Roman" pitchFamily="18" charset="0"/>
              <a:cs typeface="Times New Roman" pitchFamily="18" charset="0"/>
            </a:endParaRPr>
          </a:p>
          <a:p>
            <a:pPr algn="just"/>
            <a:r>
              <a:rPr lang="uz-Cyrl-UZ" dirty="0" smtClean="0">
                <a:solidFill>
                  <a:srgbClr val="1818B4"/>
                </a:solidFill>
                <a:latin typeface="Times New Roman" pitchFamily="18" charset="0"/>
                <a:cs typeface="Times New Roman" pitchFamily="18" charset="0"/>
              </a:rPr>
              <a:t>	</a:t>
            </a:r>
            <a:endParaRPr lang="ru-RU" dirty="0">
              <a:solidFill>
                <a:srgbClr val="1818B4"/>
              </a:solidFill>
              <a:latin typeface="Times New Roman" pitchFamily="18" charset="0"/>
              <a:cs typeface="Times New Roman" pitchFamily="18" charset="0"/>
            </a:endParaRPr>
          </a:p>
        </p:txBody>
      </p:sp>
    </p:spTree>
    <p:extLst>
      <p:ext uri="{BB962C8B-B14F-4D97-AF65-F5344CB8AC3E}">
        <p14:creationId xmlns:p14="http://schemas.microsoft.com/office/powerpoint/2010/main" val="19784733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700686" y="4964277"/>
            <a:ext cx="1953163" cy="369332"/>
          </a:xfrm>
          <a:prstGeom prst="rect">
            <a:avLst/>
          </a:prstGeom>
        </p:spPr>
        <p:txBody>
          <a:bodyPr wrap="none">
            <a:spAutoFit/>
          </a:bodyPr>
          <a:lstStyle/>
          <a:p>
            <a:r>
              <a:rPr lang="uz-Cyrl-UZ" b="1" dirty="0">
                <a:solidFill>
                  <a:srgbClr val="1818B4"/>
                </a:solidFill>
              </a:rPr>
              <a:t>O’quv natyurmorti</a:t>
            </a:r>
            <a:endParaRPr lang="ru-RU" dirty="0">
              <a:solidFill>
                <a:srgbClr val="1818B4"/>
              </a:solidFill>
              <a:latin typeface="Times New Roman" pitchFamily="18" charset="0"/>
              <a:cs typeface="Times New Roman" pitchFamily="18" charset="0"/>
            </a:endParaRPr>
          </a:p>
        </p:txBody>
      </p:sp>
      <p:sp>
        <p:nvSpPr>
          <p:cNvPr id="8" name="Прямоугольник 7"/>
          <p:cNvSpPr/>
          <p:nvPr/>
        </p:nvSpPr>
        <p:spPr>
          <a:xfrm>
            <a:off x="8275658" y="5758934"/>
            <a:ext cx="1953163" cy="369332"/>
          </a:xfrm>
          <a:prstGeom prst="rect">
            <a:avLst/>
          </a:prstGeom>
        </p:spPr>
        <p:txBody>
          <a:bodyPr wrap="none">
            <a:spAutoFit/>
          </a:bodyPr>
          <a:lstStyle/>
          <a:p>
            <a:r>
              <a:rPr lang="uz-Cyrl-UZ" b="1" dirty="0">
                <a:solidFill>
                  <a:srgbClr val="1818B4"/>
                </a:solidFill>
              </a:rPr>
              <a:t>O’quv natyurmorti</a:t>
            </a:r>
            <a:endParaRPr lang="ru-RU" dirty="0">
              <a:solidFill>
                <a:srgbClr val="1818B4"/>
              </a:solidFill>
              <a:latin typeface="Times New Roman" pitchFamily="18" charset="0"/>
              <a:cs typeface="Times New Roman" pitchFamily="18" charset="0"/>
            </a:endParaRPr>
          </a:p>
        </p:txBody>
      </p:sp>
      <p:pic>
        <p:nvPicPr>
          <p:cNvPr id="3075" name="Picture 3" descr="C:\Users\ПК\Documents\FFOutput\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2004" y="1735820"/>
            <a:ext cx="4905375" cy="3950638"/>
          </a:xfrm>
          <a:prstGeom prst="rect">
            <a:avLst/>
          </a:prstGeom>
          <a:noFill/>
          <a:extLst>
            <a:ext uri="{909E8E84-426E-40DD-AFC4-6F175D3DCCD1}">
              <a14:hiddenFill xmlns:a14="http://schemas.microsoft.com/office/drawing/2010/main">
                <a:solidFill>
                  <a:srgbClr val="FFFFFF"/>
                </a:solidFill>
              </a14:hiddenFill>
            </a:ext>
          </a:extLst>
        </p:spPr>
      </p:pic>
      <p:pic>
        <p:nvPicPr>
          <p:cNvPr id="6" name="Рисунок 5" descr="D:\МОК_ТДПУ_02.2020\atribut_18.02.2020\живопись_20.04.2020\5c88b9fbcf20458a361cdeb5.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3759" y="772024"/>
            <a:ext cx="4497841" cy="3865290"/>
          </a:xfrm>
          <a:prstGeom prst="rect">
            <a:avLst/>
          </a:prstGeom>
          <a:noFill/>
          <a:ln>
            <a:noFill/>
          </a:ln>
        </p:spPr>
      </p:pic>
    </p:spTree>
    <p:extLst>
      <p:ext uri="{BB962C8B-B14F-4D97-AF65-F5344CB8AC3E}">
        <p14:creationId xmlns:p14="http://schemas.microsoft.com/office/powerpoint/2010/main" val="2131665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537401" y="5758934"/>
            <a:ext cx="1953163" cy="369332"/>
          </a:xfrm>
          <a:prstGeom prst="rect">
            <a:avLst/>
          </a:prstGeom>
        </p:spPr>
        <p:txBody>
          <a:bodyPr wrap="none">
            <a:spAutoFit/>
          </a:bodyPr>
          <a:lstStyle/>
          <a:p>
            <a:r>
              <a:rPr lang="uz-Cyrl-UZ" b="1" dirty="0">
                <a:solidFill>
                  <a:srgbClr val="1818B4"/>
                </a:solidFill>
              </a:rPr>
              <a:t>O’quv natyurmorti</a:t>
            </a:r>
            <a:endParaRPr lang="ru-RU" dirty="0">
              <a:solidFill>
                <a:srgbClr val="1818B4"/>
              </a:solidFill>
              <a:latin typeface="Times New Roman" pitchFamily="18" charset="0"/>
              <a:cs typeface="Times New Roman" pitchFamily="18" charset="0"/>
            </a:endParaRPr>
          </a:p>
        </p:txBody>
      </p:sp>
      <p:sp>
        <p:nvSpPr>
          <p:cNvPr id="7" name="Прямоугольник 6"/>
          <p:cNvSpPr/>
          <p:nvPr/>
        </p:nvSpPr>
        <p:spPr>
          <a:xfrm>
            <a:off x="8428058" y="4694791"/>
            <a:ext cx="1953163" cy="369332"/>
          </a:xfrm>
          <a:prstGeom prst="rect">
            <a:avLst/>
          </a:prstGeom>
        </p:spPr>
        <p:txBody>
          <a:bodyPr wrap="none">
            <a:spAutoFit/>
          </a:bodyPr>
          <a:lstStyle/>
          <a:p>
            <a:r>
              <a:rPr lang="uz-Cyrl-UZ" b="1" dirty="0">
                <a:solidFill>
                  <a:srgbClr val="1818B4"/>
                </a:solidFill>
              </a:rPr>
              <a:t>O’quv natyurmorti</a:t>
            </a:r>
            <a:endParaRPr lang="ru-RU" dirty="0">
              <a:solidFill>
                <a:srgbClr val="1818B4"/>
              </a:solidFill>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74" y="1558021"/>
            <a:ext cx="3876675" cy="3981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Рисунок 7" descr="Белый натюрморт №379477 - купити в Україні на Crafta.ua"/>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60843" y="326574"/>
            <a:ext cx="3823607" cy="4332514"/>
          </a:xfrm>
          <a:prstGeom prst="rect">
            <a:avLst/>
          </a:prstGeom>
          <a:noFill/>
          <a:ln>
            <a:noFill/>
          </a:ln>
        </p:spPr>
      </p:pic>
    </p:spTree>
    <p:extLst>
      <p:ext uri="{BB962C8B-B14F-4D97-AF65-F5344CB8AC3E}">
        <p14:creationId xmlns:p14="http://schemas.microsoft.com/office/powerpoint/2010/main" val="39396574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одзаголовок 1"/>
          <p:cNvSpPr>
            <a:spLocks noGrp="1"/>
          </p:cNvSpPr>
          <p:nvPr>
            <p:ph type="subTitle" idx="1"/>
          </p:nvPr>
        </p:nvSpPr>
        <p:spPr>
          <a:xfrm>
            <a:off x="881742" y="2688774"/>
            <a:ext cx="7217229" cy="729343"/>
          </a:xfrm>
        </p:spPr>
        <p:txBody>
          <a:bodyPr>
            <a:normAutofit/>
          </a:bodyPr>
          <a:lstStyle/>
          <a:p>
            <a:r>
              <a:rPr lang="uz-Cyrl-UZ" sz="4000" b="1" dirty="0">
                <a:solidFill>
                  <a:srgbClr val="1818B4"/>
                </a:solidFill>
              </a:rPr>
              <a:t>E’tiboringiz uchun rahmat</a:t>
            </a:r>
            <a:r>
              <a:rPr lang="uz-Cyrl-UZ" sz="4000" b="1" dirty="0" smtClean="0">
                <a:solidFill>
                  <a:srgbClr val="1818B4"/>
                </a:solidFill>
                <a:latin typeface="Times New Roman" pitchFamily="18" charset="0"/>
                <a:cs typeface="Times New Roman" pitchFamily="18" charset="0"/>
              </a:rPr>
              <a:t>...</a:t>
            </a:r>
            <a:endParaRPr lang="ru-RU" sz="4000" dirty="0">
              <a:solidFill>
                <a:srgbClr val="1818B4"/>
              </a:solidFill>
            </a:endParaRPr>
          </a:p>
        </p:txBody>
      </p:sp>
    </p:spTree>
    <p:extLst>
      <p:ext uri="{BB962C8B-B14F-4D97-AF65-F5344CB8AC3E}">
        <p14:creationId xmlns:p14="http://schemas.microsoft.com/office/powerpoint/2010/main" val="1313155747"/>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3752</TotalTime>
  <Words>874</Words>
  <Application>Microsoft Office PowerPoint</Application>
  <PresentationFormat>Произвольный</PresentationFormat>
  <Paragraphs>73</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Тема Office</vt:lpstr>
      <vt:lpstr>Презентация PowerPoint</vt:lpstr>
      <vt:lpstr> Rangtasvir fani o’quv dasturining qisqacha tavsifi   Rangtasvir – barcha tasviriy san’at turlarining; rangtasvir, dekorativ amaliy san’at, grafika, haykaltaroshlikning asosi sifatida bo’lajak pedagog rassomlarga borliqni ko’rib-kuzatib to’g’ri tasvirlash, borliqni idrok etish, qo’l, ong va sezgi organlarini shakllantirish hamda bo’lajak rassom o’qituvchilarini tasviriy san’atni mukammal o’rgatishni maqsad qilib qo’yadi. Rangtasvir faninig asosiy vazifasi boshqa kasbiy fanlari qatorida bo’lajak tasviriy san’at o’qituvchisini tayyorlashda asosiy mezon hisoblanib, u talabalarga amaliy mashg’ulotlar orqali olib boriladi. Rangtasvirning tasviriy san’atda tutgan o’rni:  - rangtasvir mashg’ulotlarini o’tishda Tasviriy san’at asoslari, kompozitsiya qonuniyatlari, chiziqli, havo, perspektivalari, ufq tekisligi siluet, konstruktsiya, masshtab, nisbatlar, materiallar xususiyatlari, yorug’-soya qonuniyatlari, turli tasvirlash vositalaridan foydalanishga yordam beradi.   - talaba tasviriy san’at, kompozitsiya qonuniyatlari va psixologik yechim, o’quv va rangtasvir ishlash metodlari va metodologik asoslari, rangtasvir texnologiyasi, oddiy geometrik shakllardan boshlab, insonning to’liq qomatini tasvirlay olish, rangtasvir kompozitsiyasi, amaliy san’at asarlarini yaratishda rangtasvirning ahamiyati katta.</vt:lpstr>
      <vt:lpstr>  Natyurmort janri. “Natyurmort” so’zi fransuzcha bo’lib “jonsiz narsalar (natura)” ma’nosini anglatadi. U asosan rangtasvir va grafika asarlarida ishlatiladi. Tasviriy san’atning bu janrida gullar, mevalar va sabzavotlar, qushlar, baliqlar, oziq-ovqatlar, turli predmetlar aks ettiriladi. Natyurmortni xona ichida, ochiq havoda, soyada va quyoshda, tabiiy va sun’iy yorug’likda tasvirlash lozim. Bu esa o’z navbatida o’quv va ijodiy vazifalarni samarali amalga oshirishga puxta zamin yaratadi.  O’quv natyurmort qo’yilmasini tuzishda quyidagi qonun-qoidalarga rioya qilish kerak. Har bir o’quv natyurmortning mazmuni rangtasvir dasturida ko’rsatilganidek aniq maqsad va vazifaga ega bo’lishi kerak. Natura qo’yilmasini tasvirlash jarayonida aynan qanday nazariy bilim va amaliy ko’nikmalarni o’zlashtirishlarini tasavvur eta olishimiz kerak. O’quv vazifalardan tashqari, natyurmort estetik talablarga ham javob berishi kerak: buyum va narsalar aynan mavzuga oid bo’lishi, mazmun jihatdan ma’noli va ta’sirchan bo’lishi va ma’lum g’oyani ilgari surishi kerak.</vt:lpstr>
      <vt:lpstr>Презентация PowerPoint</vt:lpstr>
      <vt:lpstr>Презентация PowerPoint</vt:lpstr>
      <vt:lpstr>Презентация PowerPoint</vt:lpstr>
      <vt:lpstr>Презентация PowerPoint</vt:lpstr>
      <vt:lpstr>Rassom to’g’risidagi qisqacha ma’lumotni o’qing va bu asar qaysi rassom ekanligini aniqlang.   Variant № 1</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Стоматология фанларини ўқитишда чет эл тажрибисини ўрганиш ва тадбиқ этиш</dc:title>
  <dc:creator>Asus</dc:creator>
  <cp:lastModifiedBy>ПК</cp:lastModifiedBy>
  <cp:revision>272</cp:revision>
  <dcterms:created xsi:type="dcterms:W3CDTF">2016-02-10T09:00:43Z</dcterms:created>
  <dcterms:modified xsi:type="dcterms:W3CDTF">2020-08-13T13:47:13Z</dcterms:modified>
</cp:coreProperties>
</file>